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notesSlides/notesSlide26.xml" ContentType="application/vnd.openxmlformats-officedocument.presentationml.notesSlide+xml"/>
  <Override PartName="/ppt/charts/chart18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notesSlides/notesSlide31.xml" ContentType="application/vnd.openxmlformats-officedocument.presentationml.notesSlide+xml"/>
  <Override PartName="/ppt/charts/chart21.xml" ContentType="application/vnd.openxmlformats-officedocument.drawingml.chart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3.xml" ContentType="application/vnd.openxmlformats-officedocument.drawingml.chart+xml"/>
  <Override PartName="/ppt/notesSlides/notesSlide35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notesSlides/notesSlide37.xml" ContentType="application/vnd.openxmlformats-officedocument.presentationml.notesSlide+xml"/>
  <Override PartName="/ppt/charts/chart28.xml" ContentType="application/vnd.openxmlformats-officedocument.drawingml.chart+xml"/>
  <Override PartName="/ppt/notesSlides/notesSlide38.xml" ContentType="application/vnd.openxmlformats-officedocument.presentationml.notesSlide+xml"/>
  <Override PartName="/ppt/charts/chart29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0.xml" ContentType="application/vnd.openxmlformats-officedocument.drawingml.chart+xml"/>
  <Override PartName="/ppt/drawings/drawing6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3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charts/chart32.xml" ContentType="application/vnd.openxmlformats-officedocument.drawingml.chart+xml"/>
  <Override PartName="/ppt/notesSlides/notesSlide43.xml" ContentType="application/vnd.openxmlformats-officedocument.presentationml.notesSlide+xml"/>
  <Override PartName="/ppt/charts/chart33.xml" ContentType="application/vnd.openxmlformats-officedocument.drawingml.chart+xml"/>
  <Override PartName="/ppt/notesSlides/notesSlide44.xml" ContentType="application/vnd.openxmlformats-officedocument.presentationml.notesSlide+xml"/>
  <Override PartName="/ppt/charts/chart34.xml" ContentType="application/vnd.openxmlformats-officedocument.drawingml.chart+xml"/>
  <Override PartName="/ppt/notesSlides/notesSlide45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7.xml" ContentType="application/vnd.openxmlformats-officedocument.drawingml.chartshapes+xml"/>
  <Override PartName="/ppt/notesSlides/notesSlide4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  <p:sldMasterId id="2147488113" r:id="rId2"/>
  </p:sldMasterIdLst>
  <p:notesMasterIdLst>
    <p:notesMasterId r:id="rId93"/>
  </p:notesMasterIdLst>
  <p:handoutMasterIdLst>
    <p:handoutMasterId r:id="rId94"/>
  </p:handoutMasterIdLst>
  <p:sldIdLst>
    <p:sldId id="1021" r:id="rId3"/>
    <p:sldId id="911" r:id="rId4"/>
    <p:sldId id="913" r:id="rId5"/>
    <p:sldId id="938" r:id="rId6"/>
    <p:sldId id="977" r:id="rId7"/>
    <p:sldId id="1045" r:id="rId8"/>
    <p:sldId id="912" r:id="rId9"/>
    <p:sldId id="939" r:id="rId10"/>
    <p:sldId id="1038" r:id="rId11"/>
    <p:sldId id="1024" r:id="rId12"/>
    <p:sldId id="918" r:id="rId13"/>
    <p:sldId id="921" r:id="rId14"/>
    <p:sldId id="922" r:id="rId15"/>
    <p:sldId id="1025" r:id="rId16"/>
    <p:sldId id="924" r:id="rId17"/>
    <p:sldId id="925" r:id="rId18"/>
    <p:sldId id="926" r:id="rId19"/>
    <p:sldId id="1026" r:id="rId20"/>
    <p:sldId id="1027" r:id="rId21"/>
    <p:sldId id="929" r:id="rId22"/>
    <p:sldId id="930" r:id="rId23"/>
    <p:sldId id="1046" r:id="rId24"/>
    <p:sldId id="1047" r:id="rId25"/>
    <p:sldId id="1145" r:id="rId26"/>
    <p:sldId id="1041" r:id="rId27"/>
    <p:sldId id="952" r:id="rId28"/>
    <p:sldId id="1143" r:id="rId29"/>
    <p:sldId id="1144" r:id="rId30"/>
    <p:sldId id="1048" r:id="rId31"/>
    <p:sldId id="1036" r:id="rId32"/>
    <p:sldId id="1135" r:id="rId33"/>
    <p:sldId id="1030" r:id="rId34"/>
    <p:sldId id="1054" r:id="rId35"/>
    <p:sldId id="1055" r:id="rId36"/>
    <p:sldId id="1056" r:id="rId37"/>
    <p:sldId id="1086" r:id="rId38"/>
    <p:sldId id="1087" r:id="rId39"/>
    <p:sldId id="1088" r:id="rId40"/>
    <p:sldId id="1089" r:id="rId41"/>
    <p:sldId id="1090" r:id="rId42"/>
    <p:sldId id="1091" r:id="rId43"/>
    <p:sldId id="1092" r:id="rId44"/>
    <p:sldId id="1093" r:id="rId45"/>
    <p:sldId id="1094" r:id="rId46"/>
    <p:sldId id="1095" r:id="rId47"/>
    <p:sldId id="1096" r:id="rId48"/>
    <p:sldId id="1133" r:id="rId49"/>
    <p:sldId id="1134" r:id="rId50"/>
    <p:sldId id="1097" r:id="rId51"/>
    <p:sldId id="1098" r:id="rId52"/>
    <p:sldId id="1099" r:id="rId53"/>
    <p:sldId id="1100" r:id="rId54"/>
    <p:sldId id="1101" r:id="rId55"/>
    <p:sldId id="1071" r:id="rId56"/>
    <p:sldId id="1102" r:id="rId57"/>
    <p:sldId id="1103" r:id="rId58"/>
    <p:sldId id="1104" r:id="rId59"/>
    <p:sldId id="1105" r:id="rId60"/>
    <p:sldId id="1106" r:id="rId61"/>
    <p:sldId id="1138" r:id="rId62"/>
    <p:sldId id="1139" r:id="rId63"/>
    <p:sldId id="1085" r:id="rId64"/>
    <p:sldId id="1114" r:id="rId65"/>
    <p:sldId id="1115" r:id="rId66"/>
    <p:sldId id="1116" r:id="rId67"/>
    <p:sldId id="1117" r:id="rId68"/>
    <p:sldId id="1119" r:id="rId69"/>
    <p:sldId id="1120" r:id="rId70"/>
    <p:sldId id="1121" r:id="rId71"/>
    <p:sldId id="1136" r:id="rId72"/>
    <p:sldId id="1137" r:id="rId73"/>
    <p:sldId id="1122" r:id="rId74"/>
    <p:sldId id="1123" r:id="rId75"/>
    <p:sldId id="1142" r:id="rId76"/>
    <p:sldId id="1124" r:id="rId77"/>
    <p:sldId id="1125" r:id="rId78"/>
    <p:sldId id="1126" r:id="rId79"/>
    <p:sldId id="1127" r:id="rId80"/>
    <p:sldId id="1130" r:id="rId81"/>
    <p:sldId id="1129" r:id="rId82"/>
    <p:sldId id="1128" r:id="rId83"/>
    <p:sldId id="1132" r:id="rId84"/>
    <p:sldId id="1131" r:id="rId85"/>
    <p:sldId id="1043" r:id="rId86"/>
    <p:sldId id="951" r:id="rId87"/>
    <p:sldId id="1050" r:id="rId88"/>
    <p:sldId id="950" r:id="rId89"/>
    <p:sldId id="983" r:id="rId90"/>
    <p:sldId id="984" r:id="rId91"/>
    <p:sldId id="696" r:id="rId92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CC66"/>
    <a:srgbClr val="990033"/>
    <a:srgbClr val="660033"/>
    <a:srgbClr val="33CC33"/>
    <a:srgbClr val="3D7293"/>
    <a:srgbClr val="0000FF"/>
    <a:srgbClr val="CC0066"/>
    <a:srgbClr val="FF33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5195" autoAdjust="0"/>
  </p:normalViewPr>
  <p:slideViewPr>
    <p:cSldViewPr>
      <p:cViewPr>
        <p:scale>
          <a:sx n="98" d="100"/>
          <a:sy n="98" d="100"/>
        </p:scale>
        <p:origin x="-850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7860892388452"/>
          <c:y val="0.15239074803149608"/>
          <c:w val="0.8996213910761155"/>
          <c:h val="0.800031003937007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990033"/>
              </a:solidFill>
            </a:ln>
          </c:spPr>
          <c:marker>
            <c:symbol val="square"/>
            <c:size val="9"/>
            <c:spPr>
              <a:solidFill>
                <a:srgbClr val="C00000"/>
              </a:solidFill>
            </c:spPr>
          </c:marker>
          <c:dLbls>
            <c:dLbl>
              <c:idx val="1"/>
              <c:layout>
                <c:manualLayout>
                  <c:x val="-6.1414380510998026E-2"/>
                  <c:y val="-8.7428777754852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70-4A07-913A-44109C839C76}"/>
                </c:ext>
              </c:extLst>
            </c:dLbl>
            <c:dLbl>
              <c:idx val="3"/>
              <c:layout>
                <c:manualLayout>
                  <c:x val="-5.734409049360676E-2"/>
                  <c:y val="-8.7428777754852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70-4A07-913A-44109C839C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1</c:v>
                </c:pt>
                <c:pt idx="1">
                  <c:v>1.101</c:v>
                </c:pt>
                <c:pt idx="2">
                  <c:v>0.87</c:v>
                </c:pt>
                <c:pt idx="3">
                  <c:v>1.002</c:v>
                </c:pt>
                <c:pt idx="4">
                  <c:v>1.0349999999999999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E70-4A07-913A-44109C839C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367168"/>
        <c:axId val="121442688"/>
      </c:lineChart>
      <c:catAx>
        <c:axId val="1213671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1442688"/>
        <c:crosses val="autoZero"/>
        <c:auto val="1"/>
        <c:lblAlgn val="ctr"/>
        <c:lblOffset val="100"/>
        <c:noMultiLvlLbl val="0"/>
      </c:catAx>
      <c:valAx>
        <c:axId val="12144268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%" sourceLinked="1"/>
        <c:majorTickMark val="out"/>
        <c:minorTickMark val="none"/>
        <c:tickLblPos val="nextTo"/>
        <c:crossAx val="121367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86196671044334061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30096854579763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ED-48E3-9D25-854856E05566}"/>
                </c:ext>
              </c:extLst>
            </c:dLbl>
            <c:dLbl>
              <c:idx val="1"/>
              <c:layout>
                <c:manualLayout>
                  <c:x val="0"/>
                  <c:y val="0.4409256639773644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ED-48E3-9D25-854856E05566}"/>
                </c:ext>
              </c:extLst>
            </c:dLbl>
            <c:dLbl>
              <c:idx val="2"/>
              <c:layout>
                <c:manualLayout>
                  <c:x val="4.4458577542571907E-3"/>
                  <c:y val="0.216217496403748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ED-48E3-9D25-854856E05566}"/>
                </c:ext>
              </c:extLst>
            </c:dLbl>
            <c:dLbl>
              <c:idx val="3"/>
              <c:layout>
                <c:manualLayout>
                  <c:x val="7.4099185175028372E-3"/>
                  <c:y val="0.214884736190719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ED-48E3-9D25-854856E05566}"/>
                </c:ext>
              </c:extLst>
            </c:dLbl>
            <c:dLbl>
              <c:idx val="4"/>
              <c:layout>
                <c:manualLayout>
                  <c:x val="2.9638273726343674E-3"/>
                  <c:y val="0.214691141026313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ED-48E3-9D25-854856E0556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294.7</c:v>
                </c:pt>
                <c:pt idx="1">
                  <c:v>387.97</c:v>
                </c:pt>
                <c:pt idx="2">
                  <c:v>238.5</c:v>
                </c:pt>
                <c:pt idx="3">
                  <c:v>237.9</c:v>
                </c:pt>
                <c:pt idx="4">
                  <c:v>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902848"/>
        <c:axId val="15193740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ED-48E3-9D25-854856E05566}"/>
                </c:ext>
              </c:extLst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ED-48E3-9D25-854856E05566}"/>
                </c:ext>
              </c:extLst>
            </c:dLbl>
            <c:dLbl>
              <c:idx val="2"/>
              <c:layout>
                <c:manualLayout>
                  <c:x val="-4.1124797789220492E-2"/>
                  <c:y val="-0.14404145233520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ED-48E3-9D25-854856E05566}"/>
                </c:ext>
              </c:extLst>
            </c:dLbl>
            <c:dLbl>
              <c:idx val="3"/>
              <c:layout>
                <c:manualLayout>
                  <c:x val="-3.964302906004849E-2"/>
                  <c:y val="-0.128755328534924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ED-48E3-9D25-854856E05566}"/>
                </c:ext>
              </c:extLst>
            </c:dLbl>
            <c:dLbl>
              <c:idx val="4"/>
              <c:layout>
                <c:manualLayout>
                  <c:x val="-3.5196587829263097E-2"/>
                  <c:y val="-0.129083359326186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ED-48E3-9D25-854856E0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131.64913471326773</c:v>
                </c:pt>
                <c:pt idx="2">
                  <c:v>61.47382529577029</c:v>
                </c:pt>
                <c:pt idx="3">
                  <c:v>99.74842767295597</c:v>
                </c:pt>
                <c:pt idx="4">
                  <c:v>100.04203446826398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938944"/>
        <c:axId val="151940480"/>
      </c:lineChart>
      <c:catAx>
        <c:axId val="15190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151937408"/>
        <c:crosses val="autoZero"/>
        <c:auto val="1"/>
        <c:lblAlgn val="ctr"/>
        <c:lblOffset val="100"/>
        <c:noMultiLvlLbl val="0"/>
      </c:catAx>
      <c:valAx>
        <c:axId val="151937408"/>
        <c:scaling>
          <c:orientation val="minMax"/>
          <c:max val="400"/>
          <c:min val="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1902848"/>
        <c:crosses val="autoZero"/>
        <c:crossBetween val="between"/>
      </c:valAx>
      <c:catAx>
        <c:axId val="151938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940480"/>
        <c:crosses val="autoZero"/>
        <c:auto val="1"/>
        <c:lblAlgn val="ctr"/>
        <c:lblOffset val="100"/>
        <c:noMultiLvlLbl val="0"/>
      </c:catAx>
      <c:valAx>
        <c:axId val="151940480"/>
        <c:scaling>
          <c:orientation val="minMax"/>
          <c:max val="14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151938944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662046563833945E-2"/>
          <c:y val="0.15724101389146808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188750583037740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2873480180609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2.8832842978860902E-3"/>
                  <c:y val="0.375568125484147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20.119</c:v>
                </c:pt>
                <c:pt idx="1">
                  <c:v>26.8</c:v>
                </c:pt>
                <c:pt idx="2">
                  <c:v>32.125</c:v>
                </c:pt>
                <c:pt idx="3">
                  <c:v>32.125</c:v>
                </c:pt>
                <c:pt idx="4">
                  <c:v>32.125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2192512"/>
        <c:axId val="15219404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133.20741587554053</c:v>
                </c:pt>
                <c:pt idx="2">
                  <c:v>119.86940298507463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224512"/>
        <c:axId val="152226048"/>
      </c:lineChart>
      <c:catAx>
        <c:axId val="15219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52194048"/>
        <c:crosses val="autoZero"/>
        <c:auto val="1"/>
        <c:lblAlgn val="ctr"/>
        <c:lblOffset val="100"/>
        <c:noMultiLvlLbl val="0"/>
      </c:catAx>
      <c:valAx>
        <c:axId val="152194048"/>
        <c:scaling>
          <c:orientation val="minMax"/>
          <c:max val="3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2192512"/>
        <c:crosses val="autoZero"/>
        <c:crossBetween val="between"/>
      </c:valAx>
      <c:catAx>
        <c:axId val="152224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226048"/>
        <c:crosses val="autoZero"/>
        <c:auto val="1"/>
        <c:lblAlgn val="ctr"/>
        <c:lblOffset val="100"/>
        <c:noMultiLvlLbl val="0"/>
      </c:catAx>
      <c:valAx>
        <c:axId val="152226048"/>
        <c:scaling>
          <c:orientation val="minMax"/>
          <c:max val="14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52224512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676489264927928"/>
          <c:y val="1.7757229311683498E-2"/>
          <c:w val="0.66323510735072078"/>
          <c:h val="0.5295052947770043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Прочие доходы (соцнайм, доходы от размещения НТО, плата по соглашениям об установлении сервитута, прибыль МУП)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проект бюджета</c:v>
                </c:pt>
                <c:pt idx="3">
                  <c:v>2024 год, проект бюджета</c:v>
                </c:pt>
                <c:pt idx="4">
                  <c:v>2025 год, проект бюджета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6.7</c:v>
                </c:pt>
                <c:pt idx="1">
                  <c:v>7.3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7-4EA6-8AC4-6DF542C7570D}"/>
            </c:ext>
          </c:extLst>
        </c:ser>
        <c:ser>
          <c:idx val="3"/>
          <c:order val="1"/>
          <c:tx>
            <c:strRef>
              <c:f>Лист1!$D$1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rgbClr val="660033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проект бюджета</c:v>
                </c:pt>
                <c:pt idx="3">
                  <c:v>2024 год, проект бюджета</c:v>
                </c:pt>
                <c:pt idx="4">
                  <c:v>2025 год, проект бюджета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16.5</c:v>
                </c:pt>
                <c:pt idx="1">
                  <c:v>21.2</c:v>
                </c:pt>
                <c:pt idx="2">
                  <c:v>19.8</c:v>
                </c:pt>
                <c:pt idx="3">
                  <c:v>19.8</c:v>
                </c:pt>
                <c:pt idx="4">
                  <c:v>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27-4EA6-8AC4-6DF542C7570D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Аренда земли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проект бюджета</c:v>
                </c:pt>
                <c:pt idx="3">
                  <c:v>2024 год, проект бюджета</c:v>
                </c:pt>
                <c:pt idx="4">
                  <c:v>2025 год, проект бюджета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78.2</c:v>
                </c:pt>
                <c:pt idx="1">
                  <c:v>78.3</c:v>
                </c:pt>
                <c:pt idx="2">
                  <c:v>76.099999999999994</c:v>
                </c:pt>
                <c:pt idx="3">
                  <c:v>76.099999999999994</c:v>
                </c:pt>
                <c:pt idx="4">
                  <c:v>76.099999999999994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52368640"/>
        <c:axId val="152370176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проект бюджета</c:v>
                </c:pt>
                <c:pt idx="3">
                  <c:v>2024 год, проект бюджета</c:v>
                </c:pt>
                <c:pt idx="4">
                  <c:v>2025 год, проект бюджета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101.4</c:v>
                </c:pt>
                <c:pt idx="1">
                  <c:v>106.8</c:v>
                </c:pt>
                <c:pt idx="2">
                  <c:v>102.39999999999999</c:v>
                </c:pt>
                <c:pt idx="3">
                  <c:v>102.39999999999999</c:v>
                </c:pt>
                <c:pt idx="4">
                  <c:v>102.39999999999999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68640"/>
        <c:axId val="152370176"/>
      </c:lineChart>
      <c:catAx>
        <c:axId val="15236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2370176"/>
        <c:crosses val="autoZero"/>
        <c:auto val="1"/>
        <c:lblAlgn val="ctr"/>
        <c:lblOffset val="100"/>
        <c:noMultiLvlLbl val="0"/>
      </c:catAx>
      <c:valAx>
        <c:axId val="152370176"/>
        <c:scaling>
          <c:orientation val="minMax"/>
          <c:max val="13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523686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77708261983749"/>
          <c:y val="6.5464059856996049E-2"/>
          <c:w val="0.69622291738016251"/>
          <c:h val="0.3840581021251263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Плата за увеличение площади земельных участков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21.9</c:v>
                </c:pt>
                <c:pt idx="1">
                  <c:v>21.2</c:v>
                </c:pt>
                <c:pt idx="2">
                  <c:v>25.2</c:v>
                </c:pt>
                <c:pt idx="3">
                  <c:v>25.2</c:v>
                </c:pt>
                <c:pt idx="4">
                  <c:v>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Лист1!$D$1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1.6</c:v>
                </c:pt>
                <c:pt idx="1">
                  <c:v>10.8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53.1</c:v>
                </c:pt>
                <c:pt idx="1">
                  <c:v>69.599999999999994</c:v>
                </c:pt>
                <c:pt idx="2">
                  <c:v>63.2</c:v>
                </c:pt>
                <c:pt idx="3">
                  <c:v>63.2</c:v>
                </c:pt>
                <c:pt idx="4">
                  <c:v>63.2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100"/>
        <c:axId val="153562496"/>
        <c:axId val="153568384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6-4A1E-9577-21CDD23F9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76.599999999999994</c:v>
                </c:pt>
                <c:pt idx="1">
                  <c:v>101.6</c:v>
                </c:pt>
                <c:pt idx="2">
                  <c:v>88.4</c:v>
                </c:pt>
                <c:pt idx="3">
                  <c:v>88.4</c:v>
                </c:pt>
                <c:pt idx="4">
                  <c:v>88.4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562496"/>
        <c:axId val="153568384"/>
      </c:lineChart>
      <c:catAx>
        <c:axId val="15356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568384"/>
        <c:crosses val="autoZero"/>
        <c:auto val="1"/>
        <c:lblAlgn val="ctr"/>
        <c:lblOffset val="100"/>
        <c:noMultiLvlLbl val="0"/>
      </c:catAx>
      <c:valAx>
        <c:axId val="153568384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1535624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39897275268083"/>
          <c:y val="6.7497494562813024E-2"/>
          <c:w val="0.69622291738016251"/>
          <c:h val="0.3840581021251263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530.77300000000002</c:v>
                </c:pt>
                <c:pt idx="1">
                  <c:v>530.79999999999995</c:v>
                </c:pt>
                <c:pt idx="2">
                  <c:v>569.34799999999996</c:v>
                </c:pt>
                <c:pt idx="3">
                  <c:v>422.99</c:v>
                </c:pt>
                <c:pt idx="4">
                  <c:v>467.75700000000001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Лист1!$E$1</c:f>
              <c:strCache>
                <c:ptCount val="1"/>
                <c:pt idx="0">
                  <c:v>Дотация на выравнивание бюджетной обеспеченности сельских  поселений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50.152000000000001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2"/>
          <c:order val="2"/>
          <c:tx>
            <c:strRef>
              <c:f>Лист1!$F$1</c:f>
              <c:strCache>
                <c:ptCount val="1"/>
                <c:pt idx="0">
                  <c:v>Дотация на сбалансированность бюджетов</c:v>
                </c:pt>
              </c:strCache>
            </c:strRef>
          </c:tx>
          <c:spPr>
            <a:solidFill>
              <a:srgbClr val="FFCC66"/>
            </a:solidFill>
            <a:ln w="28575"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35.979999999999997</c:v>
                </c:pt>
                <c:pt idx="1">
                  <c:v>35.979999999999997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Дотация к росту доходов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26.46</c:v>
                </c:pt>
                <c:pt idx="1">
                  <c:v>26.5</c:v>
                </c:pt>
                <c:pt idx="2">
                  <c:v>7.6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154007424"/>
        <c:axId val="154008960"/>
      </c:barChart>
      <c:lineChart>
        <c:grouping val="standard"/>
        <c:varyColors val="0"/>
        <c:ser>
          <c:idx val="1"/>
          <c:order val="4"/>
          <c:tx>
            <c:strRef>
              <c:f>Лист1!$G$1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проект бюджета</c:v>
                </c:pt>
                <c:pt idx="3">
                  <c:v>2024 год проект бюджета</c:v>
                </c:pt>
                <c:pt idx="4">
                  <c:v>2025 год проект бюджета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643.36500000000012</c:v>
                </c:pt>
                <c:pt idx="1">
                  <c:v>643.28</c:v>
                </c:pt>
                <c:pt idx="2">
                  <c:v>576.94799999999998</c:v>
                </c:pt>
                <c:pt idx="3">
                  <c:v>422.99</c:v>
                </c:pt>
                <c:pt idx="4">
                  <c:v>467.75700000000001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007424"/>
        <c:axId val="154008960"/>
      </c:lineChart>
      <c:catAx>
        <c:axId val="15400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008960"/>
        <c:crosses val="autoZero"/>
        <c:auto val="1"/>
        <c:lblAlgn val="ctr"/>
        <c:lblOffset val="100"/>
        <c:noMultiLvlLbl val="0"/>
      </c:catAx>
      <c:valAx>
        <c:axId val="154008960"/>
        <c:scaling>
          <c:orientation val="minMax"/>
          <c:max val="6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540074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63733258655945"/>
          <c:y val="4.7126422904218437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5775.1</c:v>
                </c:pt>
                <c:pt idx="1">
                  <c:v>6549</c:v>
                </c:pt>
                <c:pt idx="2">
                  <c:v>5345.7</c:v>
                </c:pt>
                <c:pt idx="3">
                  <c:v>5326.6</c:v>
                </c:pt>
                <c:pt idx="4">
                  <c:v>5511.6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4202496"/>
        <c:axId val="15420403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3.6383676747399556E-2"/>
                  <c:y val="-5.0418609179218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113.40063375525963</c:v>
                </c:pt>
                <c:pt idx="2">
                  <c:v>92.56463091548197</c:v>
                </c:pt>
                <c:pt idx="3">
                  <c:v>92.233900711675986</c:v>
                </c:pt>
                <c:pt idx="4">
                  <c:v>95.437308444875413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05568"/>
        <c:axId val="154227840"/>
      </c:lineChart>
      <c:catAx>
        <c:axId val="15420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1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204032"/>
        <c:crosses val="autoZero"/>
        <c:auto val="1"/>
        <c:lblAlgn val="ctr"/>
        <c:lblOffset val="100"/>
        <c:noMultiLvlLbl val="0"/>
      </c:catAx>
      <c:valAx>
        <c:axId val="154204032"/>
        <c:scaling>
          <c:orientation val="minMax"/>
          <c:max val="70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202496"/>
        <c:crosses val="autoZero"/>
        <c:crossBetween val="between"/>
        <c:majorUnit val="1000"/>
      </c:valAx>
      <c:catAx>
        <c:axId val="154205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227840"/>
        <c:crosses val="autoZero"/>
        <c:auto val="1"/>
        <c:lblAlgn val="ctr"/>
        <c:lblOffset val="100"/>
        <c:noMultiLvlLbl val="0"/>
      </c:catAx>
      <c:valAx>
        <c:axId val="15422784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205568"/>
        <c:crosses val="max"/>
        <c:crossBetween val="between"/>
      </c:valAx>
      <c:spPr>
        <a:noFill/>
        <a:ln w="24819">
          <a:noFill/>
        </a:ln>
      </c:spPr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93648253937758"/>
          <c:y val="0.24621859559301423"/>
          <c:w val="0.71970521222018424"/>
          <c:h val="0.69713833268506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64A-4C9A-9834-C2B06E81065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64A-4C9A-9834-C2B06E81065A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64A-4C9A-9834-C2B06E81065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64A-4C9A-9834-C2B06E81065A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64A-4C9A-9834-C2B06E81065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64A-4C9A-9834-C2B06E81065A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64A-4C9A-9834-C2B06E81065A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4A-4C9A-9834-C2B06E81065A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64A-4C9A-9834-C2B06E81065A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64A-4C9A-9834-C2B06E81065A}"/>
              </c:ext>
            </c:extLst>
          </c:dPt>
          <c:dLbls>
            <c:dLbl>
              <c:idx val="0"/>
              <c:layout>
                <c:manualLayout>
                  <c:x val="0.19899568024831818"/>
                  <c:y val="-0.18274358160598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A-4C9A-9834-C2B06E81065A}"/>
                </c:ext>
              </c:extLst>
            </c:dLbl>
            <c:dLbl>
              <c:idx val="1"/>
              <c:layout>
                <c:manualLayout>
                  <c:x val="0.11809360562678427"/>
                  <c:y val="-6.66413646024249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4A-4C9A-9834-C2B06E81065A}"/>
                </c:ext>
              </c:extLst>
            </c:dLbl>
            <c:dLbl>
              <c:idx val="2"/>
              <c:layout>
                <c:manualLayout>
                  <c:x val="0.11149390161532896"/>
                  <c:y val="2.37982465746464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4A-4C9A-9834-C2B06E81065A}"/>
                </c:ext>
              </c:extLst>
            </c:dLbl>
            <c:dLbl>
              <c:idx val="3"/>
              <c:layout>
                <c:manualLayout>
                  <c:x val="-0.21304799157063045"/>
                  <c:y val="-1.64618668573816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4A-4C9A-9834-C2B06E81065A}"/>
                </c:ext>
              </c:extLst>
            </c:dLbl>
            <c:dLbl>
              <c:idx val="4"/>
              <c:layout>
                <c:manualLayout>
                  <c:x val="-8.5899057699754741E-2"/>
                  <c:y val="3.54357205997744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4A-4C9A-9834-C2B06E81065A}"/>
                </c:ext>
              </c:extLst>
            </c:dLbl>
            <c:dLbl>
              <c:idx val="5"/>
              <c:layout>
                <c:manualLayout>
                  <c:x val="-0.10423341668642926"/>
                  <c:y val="-1.81075916393100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4A-4C9A-9834-C2B06E81065A}"/>
                </c:ext>
              </c:extLst>
            </c:dLbl>
            <c:dLbl>
              <c:idx val="6"/>
              <c:layout>
                <c:manualLayout>
                  <c:x val="-0.19928182252094584"/>
                  <c:y val="-0.118717169946151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4A-4C9A-9834-C2B06E81065A}"/>
                </c:ext>
              </c:extLst>
            </c:dLbl>
            <c:dLbl>
              <c:idx val="7"/>
              <c:layout>
                <c:manualLayout>
                  <c:x val="-6.3758334058795427E-2"/>
                  <c:y val="-0.184958795293277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4A-4C9A-9834-C2B06E81065A}"/>
                </c:ext>
              </c:extLst>
            </c:dLbl>
            <c:dLbl>
              <c:idx val="8"/>
              <c:layout>
                <c:manualLayout>
                  <c:x val="4.0052353349083365E-2"/>
                  <c:y val="-0.128943335372766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64A-4C9A-9834-C2B06E81065A}"/>
                </c:ext>
              </c:extLst>
            </c:dLbl>
            <c:dLbl>
              <c:idx val="9"/>
              <c:layout>
                <c:manualLayout>
                  <c:x val="0.18072448149471212"/>
                  <c:y val="-0.201830409321834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4A-4C9A-9834-C2B06E810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0.0">
                  <c:v>597.5</c:v>
                </c:pt>
                <c:pt idx="1">
                  <c:v>104.5</c:v>
                </c:pt>
                <c:pt idx="2" formatCode="0.0">
                  <c:v>476.2</c:v>
                </c:pt>
                <c:pt idx="3">
                  <c:v>3047.1</c:v>
                </c:pt>
                <c:pt idx="4" formatCode="0.0">
                  <c:v>216.7</c:v>
                </c:pt>
                <c:pt idx="5" formatCode="0.0">
                  <c:v>631.9</c:v>
                </c:pt>
                <c:pt idx="6" formatCode="0.0">
                  <c:v>74.7</c:v>
                </c:pt>
                <c:pt idx="7" formatCode="0.0">
                  <c:v>85.9</c:v>
                </c:pt>
                <c:pt idx="8">
                  <c:v>73.099999999999994</c:v>
                </c:pt>
                <c:pt idx="9">
                  <c:v>37.6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64A-4C9A-9834-C2B06E8106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12.67689304733414</c:v>
                </c:pt>
                <c:pt idx="1">
                  <c:v>2.217130248445887</c:v>
                </c:pt>
                <c:pt idx="2">
                  <c:v>10.103324634544798</c:v>
                </c:pt>
                <c:pt idx="3">
                  <c:v>64.648972057793898</c:v>
                </c:pt>
                <c:pt idx="4">
                  <c:v>4.5976279888825236</c:v>
                </c:pt>
                <c:pt idx="5">
                  <c:v>13.406742621942163</c:v>
                </c:pt>
                <c:pt idx="6">
                  <c:v>1.5848768378842848</c:v>
                </c:pt>
                <c:pt idx="7">
                  <c:v>1.8225022807799207</c:v>
                </c:pt>
                <c:pt idx="8">
                  <c:v>1.5509303460420512</c:v>
                </c:pt>
                <c:pt idx="9">
                  <c:v>0.79774255829249152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8DB-4B7A-AFE5-DEA2A177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99691667000357E-2"/>
          <c:y val="0.22050725496777451"/>
          <c:w val="0.86196671044334061"/>
          <c:h val="0.5133257298848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3333.3</c:v>
                </c:pt>
                <c:pt idx="1">
                  <c:v>3735.6</c:v>
                </c:pt>
                <c:pt idx="2">
                  <c:v>2912</c:v>
                </c:pt>
                <c:pt idx="3">
                  <c:v>2944.6</c:v>
                </c:pt>
                <c:pt idx="4">
                  <c:v>3027.6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498407680"/>
        <c:axId val="49840947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07769857402E-2"/>
                  <c:y val="-0.121668134494046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0.130528602618070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112.06912069120692</c:v>
                </c:pt>
                <c:pt idx="2">
                  <c:v>77.952671592247569</c:v>
                </c:pt>
                <c:pt idx="3">
                  <c:v>101.1195054945055</c:v>
                </c:pt>
                <c:pt idx="4">
                  <c:v>102.81871901107111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8411392"/>
        <c:axId val="498412928"/>
      </c:lineChart>
      <c:catAx>
        <c:axId val="49840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98409472"/>
        <c:crosses val="autoZero"/>
        <c:auto val="1"/>
        <c:lblAlgn val="ctr"/>
        <c:lblOffset val="100"/>
        <c:noMultiLvlLbl val="0"/>
      </c:catAx>
      <c:valAx>
        <c:axId val="498409472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title>
          <c:tx>
            <c:rich>
              <a:bodyPr rot="0" vert="horz"/>
              <a:lstStyle/>
              <a:p>
                <a:pPr>
                  <a:defRPr sz="1400" b="1"/>
                </a:pPr>
                <a:r>
                  <a:rPr lang="ru-RU" sz="1400" b="1" dirty="0" smtClean="0"/>
                  <a:t>млн</a:t>
                </a:r>
                <a:r>
                  <a:rPr lang="ru-RU" sz="1400" b="1" baseline="0" dirty="0" smtClean="0"/>
                  <a:t> руб.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0"/>
              <c:y val="0.1413252171717327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98407680"/>
        <c:crosses val="autoZero"/>
        <c:crossBetween val="between"/>
        <c:majorUnit val="500"/>
      </c:valAx>
      <c:catAx>
        <c:axId val="49841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8412928"/>
        <c:crosses val="autoZero"/>
        <c:auto val="1"/>
        <c:lblAlgn val="ctr"/>
        <c:lblOffset val="100"/>
        <c:noMultiLvlLbl val="0"/>
      </c:catAx>
      <c:valAx>
        <c:axId val="498412928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9841139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0.12283357404732807"/>
          <c:w val="0.88695204363803848"/>
          <c:h val="0.50733494889456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87.6</c:v>
                </c:pt>
                <c:pt idx="1">
                  <c:v>108</c:v>
                </c:pt>
                <c:pt idx="2">
                  <c:v>74.8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75467008"/>
        <c:axId val="754688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619734095891894E-2"/>
                  <c:y val="-8.56755499388956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6.1893153463945791E-2"/>
                  <c:y val="-0.104722739140095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123,3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115785806990567E-2"/>
                  <c:y val="-9.52415009443395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85,4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123.3</c:v>
                </c:pt>
                <c:pt idx="2">
                  <c:v>85.4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70336"/>
        <c:axId val="75471872"/>
      </c:lineChart>
      <c:catAx>
        <c:axId val="7546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5468800"/>
        <c:crosses val="autoZero"/>
        <c:auto val="1"/>
        <c:lblAlgn val="ctr"/>
        <c:lblOffset val="100"/>
        <c:noMultiLvlLbl val="0"/>
      </c:catAx>
      <c:valAx>
        <c:axId val="75468800"/>
        <c:scaling>
          <c:orientation val="minMax"/>
          <c:max val="22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5467008"/>
        <c:crosses val="autoZero"/>
        <c:crossBetween val="between"/>
        <c:majorUnit val="110"/>
      </c:valAx>
      <c:catAx>
        <c:axId val="75470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471872"/>
        <c:crosses val="autoZero"/>
        <c:auto val="1"/>
        <c:lblAlgn val="ctr"/>
        <c:lblOffset val="100"/>
        <c:noMultiLvlLbl val="0"/>
      </c:catAx>
      <c:valAx>
        <c:axId val="75471872"/>
        <c:scaling>
          <c:orientation val="minMax"/>
          <c:max val="150"/>
          <c:min val="0"/>
        </c:scaling>
        <c:delete val="0"/>
        <c:axPos val="r"/>
        <c:numFmt formatCode="0.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547033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27078781369971239"/>
          <c:w val="0.89430065784562929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333.3</c:v>
                </c:pt>
                <c:pt idx="1">
                  <c:v>329.9</c:v>
                </c:pt>
                <c:pt idx="2">
                  <c:v>328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79203712"/>
        <c:axId val="7921369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1210565571337371E-2"/>
                  <c:y val="-8.5675665666777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70731800466E-2"/>
                  <c:y val="-9.13355306200546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464515740789388E-2"/>
                  <c:y val="-0.101120554506289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98,4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99</c:v>
                </c:pt>
                <c:pt idx="2">
                  <c:v>98.4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215232"/>
        <c:axId val="79225216"/>
      </c:lineChart>
      <c:catAx>
        <c:axId val="7920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213696"/>
        <c:crosses val="autoZero"/>
        <c:auto val="1"/>
        <c:lblAlgn val="ctr"/>
        <c:lblOffset val="100"/>
        <c:noMultiLvlLbl val="0"/>
      </c:catAx>
      <c:valAx>
        <c:axId val="79213696"/>
        <c:scaling>
          <c:orientation val="minMax"/>
          <c:max val="5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203712"/>
        <c:crosses val="autoZero"/>
        <c:crossBetween val="between"/>
        <c:majorUnit val="110"/>
      </c:valAx>
      <c:catAx>
        <c:axId val="7921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225216"/>
        <c:crosses val="autoZero"/>
        <c:auto val="1"/>
        <c:lblAlgn val="ctr"/>
        <c:lblOffset val="100"/>
        <c:noMultiLvlLbl val="0"/>
      </c:catAx>
      <c:valAx>
        <c:axId val="79225216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21523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872327510922861E-2"/>
          <c:y val="0.10083270203059895"/>
          <c:w val="0.86684410006508095"/>
          <c:h val="0.501582030928344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 (с учетом доп. норматива по НДФЛ взамен дотации)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39270253335644E-3"/>
                  <c:y val="1.56865005517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7C-401E-98E4-D92E75C9BFBE}"/>
                </c:ext>
              </c:extLst>
            </c:dLbl>
            <c:dLbl>
              <c:idx val="1"/>
              <c:layout>
                <c:manualLayout>
                  <c:x val="-1.4139271827500884E-3"/>
                  <c:y val="2.4494794856093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7C-401E-98E4-D92E75C9BFBE}"/>
                </c:ext>
              </c:extLst>
            </c:dLbl>
            <c:dLbl>
              <c:idx val="2"/>
              <c:layout>
                <c:manualLayout>
                  <c:x val="2.8278540506671288E-3"/>
                  <c:y val="2.776901730867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7C-401E-98E4-D92E75C9BFBE}"/>
                </c:ext>
              </c:extLst>
            </c:dLbl>
            <c:dLbl>
              <c:idx val="3"/>
              <c:layout>
                <c:manualLayout>
                  <c:x val="-1.4139271827501921E-3"/>
                  <c:y val="2.6944274341702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7C-401E-98E4-D92E75C9BFBE}"/>
                </c:ext>
              </c:extLst>
            </c:dLbl>
            <c:dLbl>
              <c:idx val="4"/>
              <c:layout>
                <c:manualLayout>
                  <c:x val="-5.6557081013342576E-3"/>
                  <c:y val="2.3529750827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7C-401E-98E4-D92E75C9BFB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проект </c:v>
                </c:pt>
                <c:pt idx="3">
                  <c:v>2024 год проект</c:v>
                </c:pt>
                <c:pt idx="4">
                  <c:v>2025 год проект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2197.123</c:v>
                </c:pt>
                <c:pt idx="1">
                  <c:v>2306.0300000000002</c:v>
                </c:pt>
                <c:pt idx="2">
                  <c:v>2407.1260000000002</c:v>
                </c:pt>
                <c:pt idx="3">
                  <c:v>2383.857</c:v>
                </c:pt>
                <c:pt idx="4">
                  <c:v>2525.0149999999999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  <a:r>
                      <a:rPr lang="ru-RU"/>
                      <a:t>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77C-401E-98E4-D92E75C9BFBE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8-46D5-90CA-BEC5378F263D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7C-401E-98E4-D92E75C9BFB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проект </c:v>
                </c:pt>
                <c:pt idx="3">
                  <c:v>2024 год проект</c:v>
                </c:pt>
                <c:pt idx="4">
                  <c:v>2025 год проект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62.4</c:v>
                </c:pt>
                <c:pt idx="1">
                  <c:v>62.4</c:v>
                </c:pt>
                <c:pt idx="2">
                  <c:v>7.6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139270253335644E-3"/>
                  <c:y val="-2.9088371403633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8-46D5-90CA-BEC5378F263D}"/>
                </c:ext>
              </c:extLst>
            </c:dLbl>
            <c:dLbl>
              <c:idx val="1"/>
              <c:layout>
                <c:manualLayout>
                  <c:x val="0"/>
                  <c:y val="1.1299632746496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8-46D5-90CA-BEC5378F263D}"/>
                </c:ext>
              </c:extLst>
            </c:dLbl>
            <c:dLbl>
              <c:idx val="2"/>
              <c:layout>
                <c:manualLayout>
                  <c:x val="-4.2417810760006927E-3"/>
                  <c:y val="-3.46358755619966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8-46D5-90CA-BEC5378F263D}"/>
                </c:ext>
              </c:extLst>
            </c:dLbl>
            <c:dLbl>
              <c:idx val="3"/>
              <c:layout>
                <c:manualLayout>
                  <c:x val="-1.4139270253335644E-3"/>
                  <c:y val="2.64249600632401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8-46D5-90CA-BEC5378F263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53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проект </c:v>
                </c:pt>
                <c:pt idx="3">
                  <c:v>2024 год проект</c:v>
                </c:pt>
                <c:pt idx="4">
                  <c:v>2025 год проект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3291</c:v>
                </c:pt>
                <c:pt idx="1">
                  <c:v>3744.8</c:v>
                </c:pt>
                <c:pt idx="2">
                  <c:v>2901</c:v>
                </c:pt>
                <c:pt idx="3">
                  <c:v>2942.7</c:v>
                </c:pt>
                <c:pt idx="4">
                  <c:v>2986.6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1641600"/>
        <c:axId val="121655680"/>
      </c:barChart>
      <c:lineChart>
        <c:grouping val="standard"/>
        <c:varyColors val="0"/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3"/>
              <c:layout>
                <c:manualLayout>
                  <c:x val="-4.7691758564501127E-2"/>
                  <c:y val="-4.9680505920521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7C-401E-98E4-D92E75C9B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проект </c:v>
                </c:pt>
                <c:pt idx="3">
                  <c:v>2024 год проект</c:v>
                </c:pt>
                <c:pt idx="4">
                  <c:v>2025 год проект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5550.5230000000001</c:v>
                </c:pt>
                <c:pt idx="1">
                  <c:v>6113.2300000000005</c:v>
                </c:pt>
                <c:pt idx="2">
                  <c:v>5315.7260000000006</c:v>
                </c:pt>
                <c:pt idx="3">
                  <c:v>5326.5569999999998</c:v>
                </c:pt>
                <c:pt idx="4">
                  <c:v>5511.6149999999998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577C-401E-98E4-D92E75C9B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641600"/>
        <c:axId val="121655680"/>
      </c:lineChart>
      <c:catAx>
        <c:axId val="12164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55680"/>
        <c:crosses val="autoZero"/>
        <c:auto val="1"/>
        <c:lblAlgn val="ctr"/>
        <c:lblOffset val="100"/>
        <c:noMultiLvlLbl val="0"/>
      </c:catAx>
      <c:valAx>
        <c:axId val="121655680"/>
        <c:scaling>
          <c:orientation val="minMax"/>
          <c:max val="6200"/>
          <c:min val="1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41600"/>
        <c:crosses val="autoZero"/>
        <c:crossBetween val="between"/>
      </c:valAx>
      <c:spPr>
        <a:noFill/>
        <a:ln w="23321">
          <a:noFill/>
        </a:ln>
      </c:spPr>
    </c:plotArea>
    <c:legend>
      <c:legendPos val="b"/>
      <c:layout>
        <c:manualLayout>
          <c:xMode val="edge"/>
          <c:yMode val="edge"/>
          <c:x val="1.1539982516291332E-2"/>
          <c:y val="0.79660805158017822"/>
          <c:w val="0.9268857221871647"/>
          <c:h val="0.1301882791785379"/>
        </c:manualLayout>
      </c:layout>
      <c:overlay val="0"/>
      <c:txPr>
        <a:bodyPr/>
        <a:lstStyle/>
        <a:p>
          <a:pPr>
            <a:defRPr sz="1285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4254943625559708E-2"/>
          <c:w val="1"/>
          <c:h val="0.800695571318362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32</c:v>
                </c:pt>
                <c:pt idx="1">
                  <c:v>43.8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0"/>
              <c:layout>
                <c:manualLayout>
                  <c:x val="8.8184646150427735E-3"/>
                  <c:y val="-0.14176788145079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28-4F36-AEAD-D41F3A794A71}"/>
                </c:ext>
              </c:extLst>
            </c:dLbl>
            <c:dLbl>
              <c:idx val="1"/>
              <c:layout>
                <c:manualLayout>
                  <c:x val="2.9394882050142578E-3"/>
                  <c:y val="-0.14392995752160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184.4</c:v>
                </c:pt>
                <c:pt idx="1">
                  <c:v>191.9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432448"/>
        <c:axId val="93438336"/>
        <c:axId val="0"/>
      </c:bar3DChart>
      <c:catAx>
        <c:axId val="9343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3438336"/>
        <c:crosses val="autoZero"/>
        <c:auto val="1"/>
        <c:lblAlgn val="ctr"/>
        <c:lblOffset val="100"/>
        <c:noMultiLvlLbl val="0"/>
      </c:catAx>
      <c:valAx>
        <c:axId val="93438336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dirty="0" smtClean="0"/>
                  <a:t>млн руб.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7743445172758586E-3"/>
              <c:y val="0.10937749826786761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3432448"/>
        <c:crosses val="autoZero"/>
        <c:crossBetween val="between"/>
      </c:valAx>
      <c:spPr>
        <a:noFill/>
      </c:spPr>
    </c:plotArea>
    <c:legend>
      <c:legendPos val="b"/>
      <c:overlay val="1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7.8741253630999125E-2"/>
          <c:w val="0.8840125979550022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66.599999999999994</c:v>
                </c:pt>
                <c:pt idx="1">
                  <c:v>67.8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95874432"/>
        <c:axId val="798240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9740842729819231E-2"/>
                  <c:y val="-0.109191571306891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0.130528602618070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101,8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105,1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101.8</c:v>
                </c:pt>
                <c:pt idx="2">
                  <c:v>105.1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825152"/>
        <c:axId val="79835136"/>
      </c:lineChart>
      <c:catAx>
        <c:axId val="9587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824000"/>
        <c:crosses val="autoZero"/>
        <c:auto val="1"/>
        <c:lblAlgn val="ctr"/>
        <c:lblOffset val="100"/>
        <c:noMultiLvlLbl val="0"/>
      </c:catAx>
      <c:valAx>
        <c:axId val="7982400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5874432"/>
        <c:crosses val="autoZero"/>
        <c:crossBetween val="between"/>
        <c:majorUnit val="20"/>
      </c:valAx>
      <c:catAx>
        <c:axId val="7982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835136"/>
        <c:crosses val="autoZero"/>
        <c:auto val="1"/>
        <c:lblAlgn val="ctr"/>
        <c:lblOffset val="100"/>
        <c:noMultiLvlLbl val="0"/>
      </c:catAx>
      <c:valAx>
        <c:axId val="798351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82515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93837347971925E-2"/>
          <c:y val="0.14862448172166079"/>
          <c:w val="0.88695204363803848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84.2</c:v>
                </c:pt>
                <c:pt idx="1">
                  <c:v>83.6</c:v>
                </c:pt>
                <c:pt idx="2">
                  <c:v>82.6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96912896"/>
        <c:axId val="9691443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9740842729819231E-2"/>
                  <c:y val="-0.109191571306891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0.130528602618070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98,1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99.3</c:v>
                </c:pt>
                <c:pt idx="2">
                  <c:v>98.1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19744"/>
        <c:axId val="97921280"/>
      </c:lineChart>
      <c:catAx>
        <c:axId val="9691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6914432"/>
        <c:crosses val="autoZero"/>
        <c:auto val="1"/>
        <c:lblAlgn val="ctr"/>
        <c:lblOffset val="100"/>
        <c:noMultiLvlLbl val="0"/>
      </c:catAx>
      <c:valAx>
        <c:axId val="96914432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6912896"/>
        <c:crosses val="autoZero"/>
        <c:crossBetween val="between"/>
        <c:majorUnit val="20"/>
      </c:valAx>
      <c:catAx>
        <c:axId val="9791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921280"/>
        <c:crosses val="autoZero"/>
        <c:auto val="1"/>
        <c:lblAlgn val="ctr"/>
        <c:lblOffset val="100"/>
        <c:noMultiLvlLbl val="0"/>
      </c:catAx>
      <c:valAx>
        <c:axId val="9792128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791974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74397080929E-2"/>
          <c:y val="0.14425677441720341"/>
          <c:w val="0.87666398374741139"/>
          <c:h val="0.54718396370469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146.4</c:v>
                </c:pt>
                <c:pt idx="1">
                  <c:v>145.69999999999999</c:v>
                </c:pt>
                <c:pt idx="2">
                  <c:v>145.69999999999999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2123776"/>
        <c:axId val="1221253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7031130928581306E-2"/>
                  <c:y val="-7.42510241757757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621962404026811E-2"/>
                  <c:y val="-0.100457268002520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212793879472309E-2"/>
                  <c:y val="-7.86187314802332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99.5</c:v>
                </c:pt>
                <c:pt idx="2">
                  <c:v>99.5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950400"/>
        <c:axId val="122951936"/>
      </c:lineChart>
      <c:catAx>
        <c:axId val="12212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2125312"/>
        <c:crosses val="autoZero"/>
        <c:auto val="1"/>
        <c:lblAlgn val="ctr"/>
        <c:lblOffset val="100"/>
        <c:noMultiLvlLbl val="0"/>
      </c:catAx>
      <c:valAx>
        <c:axId val="122125312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2123776"/>
        <c:crosses val="autoZero"/>
        <c:crossBetween val="between"/>
        <c:majorUnit val="110"/>
      </c:valAx>
      <c:catAx>
        <c:axId val="12295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951936"/>
        <c:crosses val="autoZero"/>
        <c:auto val="1"/>
        <c:lblAlgn val="ctr"/>
        <c:lblOffset val="100"/>
        <c:noMultiLvlLbl val="0"/>
      </c:catAx>
      <c:valAx>
        <c:axId val="1229519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295040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15581152204651438"/>
          <c:w val="0.90311899489473835"/>
          <c:h val="0.53162481263432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285.8</c:v>
                </c:pt>
                <c:pt idx="1">
                  <c:v>271.2</c:v>
                </c:pt>
                <c:pt idx="2">
                  <c:v>271.10000000000002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00245888"/>
        <c:axId val="10024742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94,9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94,8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94.9</c:v>
                </c:pt>
                <c:pt idx="2">
                  <c:v>94.8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48960"/>
        <c:axId val="100267136"/>
      </c:lineChart>
      <c:catAx>
        <c:axId val="10024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247424"/>
        <c:crosses val="autoZero"/>
        <c:auto val="1"/>
        <c:lblAlgn val="ctr"/>
        <c:lblOffset val="100"/>
        <c:noMultiLvlLbl val="0"/>
      </c:catAx>
      <c:valAx>
        <c:axId val="100247424"/>
        <c:scaling>
          <c:orientation val="minMax"/>
          <c:max val="4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245888"/>
        <c:crosses val="autoZero"/>
        <c:crossBetween val="between"/>
        <c:majorUnit val="110"/>
      </c:valAx>
      <c:catAx>
        <c:axId val="100248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267136"/>
        <c:crosses val="autoZero"/>
        <c:auto val="1"/>
        <c:lblAlgn val="ctr"/>
        <c:lblOffset val="100"/>
        <c:noMultiLvlLbl val="0"/>
      </c:catAx>
      <c:valAx>
        <c:axId val="1002671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024896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3.0313472114209532E-2"/>
          <c:y val="7.9059575250216632E-2"/>
          <c:w val="0.93937305577158092"/>
          <c:h val="0.815647512373516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администраций сп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3431449417050359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F-42AD-8766-1AF642664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Первоначальный бюджет 2022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2F-42AD-8766-1AF642664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МКУ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446660048525073E-3"/>
                  <c:y val="0.14797359527258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F-42AD-8766-1AF642664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Первоначальный бюджет 2022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2F-42AD-8766-1AF642664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574912"/>
        <c:axId val="119576448"/>
        <c:axId val="0"/>
      </c:bar3DChart>
      <c:catAx>
        <c:axId val="1195749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high"/>
        <c:crossAx val="119576448"/>
        <c:crosses val="autoZero"/>
        <c:auto val="1"/>
        <c:lblAlgn val="ctr"/>
        <c:lblOffset val="100"/>
        <c:noMultiLvlLbl val="0"/>
      </c:catAx>
      <c:valAx>
        <c:axId val="1195764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9574912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6.6438798466837021E-2"/>
          <c:y val="0.88367126152043507"/>
          <c:w val="0.83956470114431725"/>
          <c:h val="0.105438156414827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9809509340170671E-2"/>
          <c:y val="0.1327460204338409"/>
          <c:w val="0.94038098131965864"/>
          <c:h val="0.732838716322285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Территориальных управлений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095641367490435E-2"/>
                  <c:y val="0.16201662158167487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F9-4DD9-B324-4D78949579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F9-4DD9-B324-4D78949579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МКУ ТУ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4977697280485E-2"/>
                  <c:y val="0.2201054035022211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F9-4DD9-B324-4D78949579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4F9-4DD9-B324-4D7894957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654656"/>
        <c:axId val="119656448"/>
        <c:axId val="0"/>
      </c:bar3DChart>
      <c:catAx>
        <c:axId val="119654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high"/>
        <c:crossAx val="119656448"/>
        <c:crosses val="autoZero"/>
        <c:auto val="1"/>
        <c:lblAlgn val="ctr"/>
        <c:lblOffset val="100"/>
        <c:noMultiLvlLbl val="0"/>
      </c:catAx>
      <c:valAx>
        <c:axId val="1196564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119654656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3.7658777780243527E-2"/>
          <c:y val="0.86269381877680629"/>
          <c:w val="0.93806770364781333"/>
          <c:h val="0.10980635365205693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15581152204651438"/>
          <c:w val="0.89430065784562929"/>
          <c:h val="0.62521012264487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1.4697228415181658E-3"/>
                  <c:y val="0.157534115941752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97228415182736E-3"/>
                  <c:y val="0.115044044480547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223.3</c:v>
                </c:pt>
                <c:pt idx="1">
                  <c:v>64.8</c:v>
                </c:pt>
                <c:pt idx="2">
                  <c:v>34.700000000000003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1256576"/>
        <c:axId val="9570944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29.0192566054635</c:v>
                </c:pt>
                <c:pt idx="2">
                  <c:v>15.539632781012092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95744000"/>
        <c:axId val="95745536"/>
      </c:lineChart>
      <c:catAx>
        <c:axId val="12125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5709440"/>
        <c:crosses val="autoZero"/>
        <c:auto val="1"/>
        <c:lblAlgn val="ctr"/>
        <c:lblOffset val="100"/>
        <c:noMultiLvlLbl val="0"/>
      </c:catAx>
      <c:valAx>
        <c:axId val="9570944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256576"/>
        <c:crosses val="autoZero"/>
        <c:crossBetween val="between"/>
        <c:majorUnit val="50"/>
        <c:minorUnit val="22"/>
      </c:valAx>
      <c:catAx>
        <c:axId val="957440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5745536"/>
        <c:crosses val="max"/>
        <c:auto val="1"/>
        <c:lblAlgn val="ctr"/>
        <c:lblOffset val="100"/>
        <c:noMultiLvlLbl val="0"/>
      </c:catAx>
      <c:valAx>
        <c:axId val="95745536"/>
        <c:scaling>
          <c:orientation val="minMax"/>
          <c:max val="12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574400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24939683205706492"/>
          <c:w val="0.8913612121625930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2.9394456830362779E-3"/>
                  <c:y val="0.212584298300899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97228415182736E-3"/>
                  <c:y val="0.2141343727270126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126.9</c:v>
                </c:pt>
                <c:pt idx="1">
                  <c:v>109.7</c:v>
                </c:pt>
                <c:pt idx="2">
                  <c:v>109.7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0054528"/>
        <c:axId val="12005606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86.44602048857368</c:v>
                </c:pt>
                <c:pt idx="2">
                  <c:v>86.44602048857368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049088"/>
        <c:axId val="121050624"/>
      </c:lineChart>
      <c:catAx>
        <c:axId val="12005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0056064"/>
        <c:crosses val="autoZero"/>
        <c:auto val="1"/>
        <c:lblAlgn val="ctr"/>
        <c:lblOffset val="100"/>
        <c:noMultiLvlLbl val="0"/>
      </c:catAx>
      <c:valAx>
        <c:axId val="120056064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0054528"/>
        <c:crosses val="autoZero"/>
        <c:crossBetween val="between"/>
        <c:majorUnit val="50"/>
        <c:minorUnit val="22"/>
      </c:valAx>
      <c:catAx>
        <c:axId val="121049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50624"/>
        <c:crosses val="autoZero"/>
        <c:auto val="1"/>
        <c:lblAlgn val="ctr"/>
        <c:lblOffset val="100"/>
        <c:noMultiLvlLbl val="0"/>
      </c:catAx>
      <c:valAx>
        <c:axId val="121050624"/>
        <c:scaling>
          <c:orientation val="minMax"/>
          <c:max val="120"/>
        </c:scaling>
        <c:delete val="0"/>
        <c:axPos val="r"/>
        <c:numFmt formatCode="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04908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9196588293072819"/>
          <c:w val="0.9016492720532202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789.6</c:v>
                </c:pt>
                <c:pt idx="1">
                  <c:v>850.4</c:v>
                </c:pt>
                <c:pt idx="2">
                  <c:v>851.8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80366592"/>
        <c:axId val="8037657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13858974045893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100,0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137527868317461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107,7%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107,9%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107.70010131712259</c:v>
                </c:pt>
                <c:pt idx="2">
                  <c:v>107.87740628166159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378112"/>
        <c:axId val="80388096"/>
      </c:lineChart>
      <c:catAx>
        <c:axId val="8036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80376576"/>
        <c:crosses val="autoZero"/>
        <c:auto val="1"/>
        <c:lblAlgn val="ctr"/>
        <c:lblOffset val="100"/>
        <c:noMultiLvlLbl val="0"/>
      </c:catAx>
      <c:valAx>
        <c:axId val="80376576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80366592"/>
        <c:crosses val="autoZero"/>
        <c:crossBetween val="between"/>
        <c:majorUnit val="50"/>
      </c:valAx>
      <c:catAx>
        <c:axId val="80378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388096"/>
        <c:crosses val="autoZero"/>
        <c:auto val="1"/>
        <c:lblAlgn val="ctr"/>
        <c:lblOffset val="100"/>
        <c:noMultiLvlLbl val="0"/>
      </c:catAx>
      <c:valAx>
        <c:axId val="8038809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8037811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/>
              <a:t>202</a:t>
            </a:r>
            <a:r>
              <a:rPr lang="en-US" dirty="0"/>
              <a:t>3</a:t>
            </a:r>
            <a:r>
              <a:rPr lang="ru-RU" dirty="0"/>
              <a:t> год </a:t>
            </a:r>
          </a:p>
          <a:p>
            <a:pPr>
              <a:defRPr sz="1800"/>
            </a:pPr>
            <a:r>
              <a:rPr lang="ru-RU" dirty="0"/>
              <a:t>проект</a:t>
            </a:r>
            <a:r>
              <a:rPr lang="ru-RU" baseline="0" dirty="0"/>
              <a:t> </a:t>
            </a:r>
            <a:r>
              <a:rPr lang="ru-RU" dirty="0"/>
              <a:t>бюджета</a:t>
            </a:r>
          </a:p>
        </c:rich>
      </c:tx>
      <c:layout>
        <c:manualLayout>
          <c:xMode val="edge"/>
          <c:yMode val="edge"/>
          <c:x val="0.28834990556604823"/>
          <c:y val="9.3312281541367201E-4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13505488637463"/>
          <c:y val="3.7278710485159766E-2"/>
          <c:w val="0.82236942311069383"/>
          <c:h val="0.962721289514840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прогноз</c:v>
                </c:pt>
              </c:strCache>
            </c:strRef>
          </c:tx>
          <c:explosion val="1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916-480E-818E-B10D92EB33A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916-480E-818E-B10D92EB33A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916-480E-818E-B10D92EB33A9}"/>
              </c:ext>
            </c:extLst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16-480E-818E-B10D92EB33A9}"/>
                </c:ext>
              </c:extLst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16-480E-818E-B10D92EB33A9}"/>
                </c:ext>
              </c:extLst>
            </c:dLbl>
            <c:dLbl>
              <c:idx val="2"/>
              <c:layout>
                <c:manualLayout>
                  <c:x val="0.10920083521804376"/>
                  <c:y val="2.593274629950942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16-480E-818E-B10D92EB33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2168.6</c:v>
                </c:pt>
                <c:pt idx="1">
                  <c:v>238.5</c:v>
                </c:pt>
                <c:pt idx="2">
                  <c:v>2908.6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16-480E-818E-B10D92EB3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796430332350586E-2"/>
          <c:y val="0.15196240562177332"/>
          <c:w val="0.91845212790865305"/>
          <c:h val="0.663891982696555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дорог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поселений 2022 год</c:v>
                </c:pt>
                <c:pt idx="1">
                  <c:v>Расходы территориальных управлений 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59.3</c:v>
                </c:pt>
                <c:pt idx="1">
                  <c:v>137.19999999999999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E8-4639-8FD6-F48781C28C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поселений 2022 год</c:v>
                </c:pt>
                <c:pt idx="1">
                  <c:v>Расходы территориальных управлений 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88.3</c:v>
                </c:pt>
                <c:pt idx="1">
                  <c:v>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E8-4639-8FD6-F48781C28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4596096"/>
        <c:axId val="94618368"/>
      </c:barChart>
      <c:catAx>
        <c:axId val="9459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618368"/>
        <c:crosses val="autoZero"/>
        <c:auto val="1"/>
        <c:lblAlgn val="ctr"/>
        <c:lblOffset val="100"/>
        <c:noMultiLvlLbl val="0"/>
      </c:catAx>
      <c:valAx>
        <c:axId val="9461836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dirty="0" smtClean="0"/>
                  <a:t>млн руб.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7.155265643556436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4596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313976133046741"/>
          <c:y val="3.0509088615539873E-2"/>
          <c:w val="0.60296445482182426"/>
          <c:h val="0.12819055325485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97088560059302E-2"/>
          <c:y val="0.17785634929452282"/>
          <c:w val="0.91781622330991997"/>
          <c:h val="0.62109321186534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32.700000000000003</c:v>
                </c:pt>
                <c:pt idx="1">
                  <c:v>32.700000000000003</c:v>
                </c:pt>
                <c:pt idx="2">
                  <c:v>32.700000000000003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94841472"/>
        <c:axId val="9485964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2910022294653969E-2"/>
                  <c:y val="-0.141418731252083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379745136172136E-2"/>
                  <c:y val="-0.147779691145428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198082185281126E-2"/>
                  <c:y val="-0.14712087545828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861184"/>
        <c:axId val="94862720"/>
      </c:lineChart>
      <c:catAx>
        <c:axId val="9484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4859648"/>
        <c:crosses val="autoZero"/>
        <c:auto val="1"/>
        <c:lblAlgn val="ctr"/>
        <c:lblOffset val="100"/>
        <c:noMultiLvlLbl val="0"/>
      </c:catAx>
      <c:valAx>
        <c:axId val="94859648"/>
        <c:scaling>
          <c:orientation val="minMax"/>
          <c:max val="5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4841472"/>
        <c:crosses val="autoZero"/>
        <c:crossBetween val="between"/>
      </c:valAx>
      <c:catAx>
        <c:axId val="9486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862720"/>
        <c:crosses val="autoZero"/>
        <c:auto val="1"/>
        <c:lblAlgn val="ctr"/>
        <c:lblOffset val="100"/>
        <c:noMultiLvlLbl val="0"/>
      </c:catAx>
      <c:valAx>
        <c:axId val="94862720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9486118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637468059104544"/>
          <c:w val="0.9016492720532202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394456830363317E-3"/>
                  <c:y val="0.321174313965114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394456830363317E-3"/>
                  <c:y val="0.358324075102766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94456830363317E-3"/>
                  <c:y val="0.321423730696589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1705984"/>
        <c:axId val="12170752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6.3198082185281126E-2"/>
                  <c:y val="-0.162583046328185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319190819208471E-2"/>
                  <c:y val="-0.168944006221530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61230418842350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737984"/>
        <c:axId val="121739520"/>
      </c:lineChart>
      <c:catAx>
        <c:axId val="12170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707520"/>
        <c:crosses val="autoZero"/>
        <c:auto val="1"/>
        <c:lblAlgn val="ctr"/>
        <c:lblOffset val="100"/>
        <c:noMultiLvlLbl val="0"/>
      </c:catAx>
      <c:valAx>
        <c:axId val="121707520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705984"/>
        <c:crosses val="autoZero"/>
        <c:crossBetween val="between"/>
      </c:valAx>
      <c:catAx>
        <c:axId val="12173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739520"/>
        <c:crosses val="autoZero"/>
        <c:auto val="1"/>
        <c:lblAlgn val="ctr"/>
        <c:lblOffset val="100"/>
        <c:noMultiLvlLbl val="0"/>
      </c:catAx>
      <c:valAx>
        <c:axId val="12173952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2173798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2141817575824906"/>
          <c:w val="0.8840125979550022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1.4696071153101993E-3"/>
                  <c:y val="0.218305743806243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091685245544977E-3"/>
                  <c:y val="0.367039217864681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486142075909373E-3"/>
                  <c:y val="0.444706699255638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34.4</c:v>
                </c:pt>
                <c:pt idx="1">
                  <c:v>84</c:v>
                </c:pt>
                <c:pt idx="2">
                  <c:v>112.5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8604544"/>
        <c:axId val="13860608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41418731252083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440299453135802E-2"/>
                  <c:y val="-0.133670147761359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244,2%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4006610376624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327,0%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244.18604651162792</c:v>
                </c:pt>
                <c:pt idx="2">
                  <c:v>327.03488372093022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607616"/>
        <c:axId val="94114560"/>
      </c:lineChart>
      <c:catAx>
        <c:axId val="13860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8606080"/>
        <c:crosses val="autoZero"/>
        <c:auto val="1"/>
        <c:lblAlgn val="ctr"/>
        <c:lblOffset val="100"/>
        <c:noMultiLvlLbl val="0"/>
      </c:catAx>
      <c:valAx>
        <c:axId val="138606080"/>
        <c:scaling>
          <c:orientation val="minMax"/>
          <c:max val="12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8604544"/>
        <c:crosses val="autoZero"/>
        <c:crossBetween val="between"/>
      </c:valAx>
      <c:catAx>
        <c:axId val="138607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114560"/>
        <c:crosses val="autoZero"/>
        <c:auto val="1"/>
        <c:lblAlgn val="ctr"/>
        <c:lblOffset val="100"/>
        <c:noMultiLvlLbl val="0"/>
      </c:catAx>
      <c:valAx>
        <c:axId val="94114560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3860761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5669203421842018"/>
          <c:w val="0.89283093500411115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40.4</c:v>
                </c:pt>
                <c:pt idx="1">
                  <c:v>35.9</c:v>
                </c:pt>
                <c:pt idx="2">
                  <c:v>26.7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94366720"/>
        <c:axId val="943685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27309187868014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440299453135802E-2"/>
                  <c:y val="-0.140724919453394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88,9%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031130928581306E-2"/>
                  <c:y val="-0.168285190534385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88.861386138613867</c:v>
                </c:pt>
                <c:pt idx="2">
                  <c:v>66.089108910891085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70048"/>
        <c:axId val="94265344"/>
      </c:lineChart>
      <c:catAx>
        <c:axId val="9436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4368512"/>
        <c:crosses val="autoZero"/>
        <c:auto val="1"/>
        <c:lblAlgn val="ctr"/>
        <c:lblOffset val="100"/>
        <c:noMultiLvlLbl val="0"/>
      </c:catAx>
      <c:valAx>
        <c:axId val="94368512"/>
        <c:scaling>
          <c:orientation val="minMax"/>
          <c:max val="5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4366720"/>
        <c:crosses val="autoZero"/>
        <c:crossBetween val="between"/>
      </c:valAx>
      <c:catAx>
        <c:axId val="94370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265344"/>
        <c:crosses val="autoZero"/>
        <c:auto val="1"/>
        <c:lblAlgn val="ctr"/>
        <c:lblOffset val="100"/>
        <c:noMultiLvlLbl val="0"/>
      </c:catAx>
      <c:valAx>
        <c:axId val="94265344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9437004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448474352468465E-2"/>
          <c:y val="0.19511832018664593"/>
          <c:w val="0.89870982637018382"/>
          <c:h val="0.57170981002110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116.3</c:v>
                </c:pt>
                <c:pt idx="1">
                  <c:v>86.9</c:v>
                </c:pt>
                <c:pt idx="2">
                  <c:v>84.4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3422592"/>
        <c:axId val="12342412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48474058437951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70576611617641E-2"/>
                  <c:y val="-0.111846820498925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72,6%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74.720550300945831</c:v>
                </c:pt>
                <c:pt idx="2">
                  <c:v>72.570937231298373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438208"/>
        <c:axId val="123439744"/>
      </c:lineChart>
      <c:catAx>
        <c:axId val="12342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3424128"/>
        <c:crosses val="autoZero"/>
        <c:auto val="1"/>
        <c:lblAlgn val="ctr"/>
        <c:lblOffset val="100"/>
        <c:noMultiLvlLbl val="0"/>
      </c:catAx>
      <c:valAx>
        <c:axId val="123424128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3422592"/>
        <c:crosses val="autoZero"/>
        <c:crossBetween val="between"/>
      </c:valAx>
      <c:catAx>
        <c:axId val="12343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439744"/>
        <c:crosses val="autoZero"/>
        <c:auto val="1"/>
        <c:lblAlgn val="ctr"/>
        <c:lblOffset val="100"/>
        <c:noMultiLvlLbl val="0"/>
      </c:catAx>
      <c:valAx>
        <c:axId val="123439744"/>
        <c:scaling>
          <c:orientation val="minMax"/>
          <c:max val="120"/>
          <c:min val="0"/>
        </c:scaling>
        <c:delete val="1"/>
        <c:axPos val="r"/>
        <c:numFmt formatCode="0" sourceLinked="0"/>
        <c:majorTickMark val="out"/>
        <c:minorTickMark val="none"/>
        <c:tickLblPos val="nextTo"/>
        <c:crossAx val="12343820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6870861220836E-2"/>
          <c:y val="8.4966551335565896E-2"/>
          <c:w val="0.88652824756166215"/>
          <c:h val="0.76788273525163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Текущие 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820948932844997E-3"/>
                  <c:y val="0.35729145174345706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 i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19-499F-B02B-98C8334275F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Консолидированный бюджета района на 2022 год</c:v>
                </c:pt>
                <c:pt idx="1">
                  <c:v>Бюджет муниципального округа на 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4925</c:v>
                </c:pt>
                <c:pt idx="1">
                  <c:v>4588.5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19-499F-B02B-98C8334275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развития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Консолидированный бюджета района на 2022 год</c:v>
                </c:pt>
                <c:pt idx="1">
                  <c:v>Бюджет муниципального округа на 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1700</c:v>
                </c:pt>
                <c:pt idx="1">
                  <c:v>757.1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19-499F-B02B-98C8334275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670912"/>
        <c:axId val="123672448"/>
      </c:barChart>
      <c:catAx>
        <c:axId val="12367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672448"/>
        <c:crosses val="autoZero"/>
        <c:auto val="1"/>
        <c:lblAlgn val="ctr"/>
        <c:lblOffset val="100"/>
        <c:noMultiLvlLbl val="0"/>
      </c:catAx>
      <c:valAx>
        <c:axId val="12367244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2367091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202</a:t>
            </a:r>
            <a:r>
              <a:rPr lang="en-US" sz="1800" dirty="0"/>
              <a:t>2</a:t>
            </a:r>
            <a:r>
              <a:rPr lang="ru-RU" sz="1800" dirty="0"/>
              <a:t> год </a:t>
            </a:r>
          </a:p>
          <a:p>
            <a:pPr>
              <a:defRPr sz="1800"/>
            </a:pPr>
            <a:r>
              <a:rPr lang="ru-RU" sz="1800" dirty="0"/>
              <a:t>уточненный бюджет</a:t>
            </a:r>
          </a:p>
        </c:rich>
      </c:tx>
      <c:layout>
        <c:manualLayout>
          <c:xMode val="edge"/>
          <c:yMode val="edge"/>
          <c:x val="0.18567381402066438"/>
          <c:y val="1.7334675232163746E-3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63447087439463E-2"/>
          <c:y val="0.18061604266192646"/>
          <c:w val="0.90555570657633788"/>
          <c:h val="0.643279913342961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уточненный бюджет</c:v>
                </c:pt>
              </c:strCache>
            </c:strRef>
          </c:tx>
          <c:explosion val="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892-43A1-BDF3-5FE77F4344A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892-43A1-BDF3-5FE77F4344A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892-43A1-BDF3-5FE77F4344AB}"/>
              </c:ext>
            </c:extLst>
          </c:dPt>
          <c:dLbls>
            <c:dLbl>
              <c:idx val="0"/>
              <c:layout>
                <c:manualLayout>
                  <c:x val="0.13168469964242657"/>
                  <c:y val="4.34304521719808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92-43A1-BDF3-5FE77F4344AB}"/>
                </c:ext>
              </c:extLst>
            </c:dLbl>
            <c:dLbl>
              <c:idx val="1"/>
              <c:layout>
                <c:manualLayout>
                  <c:x val="-6.0168211762479063E-3"/>
                  <c:y val="-2.1090712143095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92-43A1-BDF3-5FE77F4344AB}"/>
                </c:ext>
              </c:extLst>
            </c:dLbl>
            <c:dLbl>
              <c:idx val="2"/>
              <c:layout>
                <c:manualLayout>
                  <c:x val="0.16940056947536644"/>
                  <c:y val="7.19404798809597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92-43A1-BDF3-5FE77F4344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1918</c:v>
                </c:pt>
                <c:pt idx="1">
                  <c:v>387.97</c:v>
                </c:pt>
                <c:pt idx="2">
                  <c:v>3807.2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92-43A1-BDF3-5FE77F434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15402668407744"/>
          <c:y val="4.8942936484903894E-2"/>
          <c:w val="0.59851301244306188"/>
          <c:h val="0.95105706351509611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0.11796417890521305"/>
                  <c:y val="0.11284162078773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97-4EAF-A8E8-A35753117B99}"/>
                </c:ext>
              </c:extLst>
            </c:dLbl>
            <c:dLbl>
              <c:idx val="1"/>
              <c:layout>
                <c:manualLayout>
                  <c:x val="-9.6728307254623044E-2"/>
                  <c:y val="0.119894222086970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97-4EAF-A8E8-A35753117B99}"/>
                </c:ext>
              </c:extLst>
            </c:dLbl>
            <c:dLbl>
              <c:idx val="2"/>
              <c:layout>
                <c:manualLayout>
                  <c:x val="0"/>
                  <c:y val="-5.7644126957924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97-4EAF-A8E8-A35753117B99}"/>
                </c:ext>
              </c:extLst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97-4EAF-A8E8-A35753117B99}"/>
                </c:ext>
              </c:extLst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97-4EAF-A8E8-A35753117B99}"/>
                </c:ext>
              </c:extLst>
            </c:dLbl>
            <c:dLbl>
              <c:idx val="5"/>
              <c:layout>
                <c:manualLayout>
                  <c:x val="-2.3948550326064046E-2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97-4EAF-A8E8-A35753117B99}"/>
                </c:ext>
              </c:extLst>
            </c:dLbl>
            <c:dLbl>
              <c:idx val="6"/>
              <c:layout>
                <c:manualLayout>
                  <c:x val="0.12916107147804881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97-4EAF-A8E8-A35753117B99}"/>
                </c:ext>
              </c:extLst>
            </c:dLbl>
            <c:dLbl>
              <c:idx val="7"/>
              <c:layout>
                <c:manualLayout>
                  <c:x val="0.22069480705847508"/>
                  <c:y val="-0.1093143987557828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97-4EAF-A8E8-A35753117B99}"/>
                </c:ext>
              </c:extLst>
            </c:dLbl>
            <c:dLbl>
              <c:idx val="8"/>
              <c:layout>
                <c:manualLayout>
                  <c:x val="0.1766505110543273"/>
                  <c:y val="2.65677946600444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97-4EAF-A8E8-A35753117B99}"/>
                </c:ext>
              </c:extLst>
            </c:dLbl>
            <c:dLbl>
              <c:idx val="9"/>
              <c:layout>
                <c:manualLayout>
                  <c:x val="0.13670354576075591"/>
                  <c:y val="0.126946823386203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97-4EAF-A8E8-A35753117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 (УСН, Патент, ЕСХН)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Платежи при пользовании природными ресурсами</c:v>
                </c:pt>
                <c:pt idx="7">
                  <c:v>Доходы от использования имущества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0.57341556602343091</c:v>
                </c:pt>
                <c:pt idx="1">
                  <c:v>2.5858763443786081E-2</c:v>
                </c:pt>
                <c:pt idx="2">
                  <c:v>0.15196375136935625</c:v>
                </c:pt>
                <c:pt idx="3">
                  <c:v>3.3853269817082664E-2</c:v>
                </c:pt>
                <c:pt idx="4">
                  <c:v>0.1055097037870048</c:v>
                </c:pt>
                <c:pt idx="5">
                  <c:v>1.0318413495112276E-2</c:v>
                </c:pt>
                <c:pt idx="6">
                  <c:v>1.3345641095518231E-2</c:v>
                </c:pt>
                <c:pt idx="7">
                  <c:v>4.1652940216097604E-2</c:v>
                </c:pt>
                <c:pt idx="8">
                  <c:v>3.6711418011235675E-2</c:v>
                </c:pt>
                <c:pt idx="9">
                  <c:v>7.3705327413753916E-3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97-4EAF-A8E8-A35753117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04630172378383E-2"/>
          <c:y val="0.13263112279820558"/>
          <c:w val="0.86196671044334061"/>
          <c:h val="0.51962673521344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6669479281976238E-7"/>
                  <c:y val="0.198588487883667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1.4817559671596208E-3"/>
                  <c:y val="0.196872257759524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2.9639786291121022E-3"/>
                  <c:y val="0.251881047702057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246546808290614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5.9271405423367935E-3"/>
                  <c:y val="0.278534517144081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1902.4</c:v>
                </c:pt>
                <c:pt idx="1">
                  <c:v>1918.1</c:v>
                </c:pt>
                <c:pt idx="2">
                  <c:v>2168.6</c:v>
                </c:pt>
                <c:pt idx="3">
                  <c:v>2145.96</c:v>
                </c:pt>
                <c:pt idx="4">
                  <c:v>2287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3254656"/>
        <c:axId val="1232561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4088773750098009E-2"/>
                  <c:y val="-5.981573128874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100.82527333894026</c:v>
                </c:pt>
                <c:pt idx="2">
                  <c:v>113.05979875918879</c:v>
                </c:pt>
                <c:pt idx="3">
                  <c:v>98.956008484736699</c:v>
                </c:pt>
                <c:pt idx="4">
                  <c:v>106.57234990400566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548800"/>
        <c:axId val="123550336"/>
      </c:lineChart>
      <c:catAx>
        <c:axId val="12325465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123256192"/>
        <c:crosses val="autoZero"/>
        <c:auto val="1"/>
        <c:lblAlgn val="ctr"/>
        <c:lblOffset val="100"/>
        <c:noMultiLvlLbl val="0"/>
      </c:catAx>
      <c:valAx>
        <c:axId val="123256192"/>
        <c:scaling>
          <c:orientation val="minMax"/>
          <c:max val="24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23254656"/>
        <c:crosses val="autoZero"/>
        <c:crossBetween val="between"/>
      </c:valAx>
      <c:catAx>
        <c:axId val="123548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550336"/>
        <c:crosses val="autoZero"/>
        <c:auto val="1"/>
        <c:lblAlgn val="ctr"/>
        <c:lblOffset val="100"/>
        <c:noMultiLvlLbl val="0"/>
      </c:catAx>
      <c:valAx>
        <c:axId val="1235503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23548800"/>
        <c:crosses val="max"/>
        <c:crossBetween val="between"/>
        <c:majorUnit val="30"/>
      </c:valAx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1123242773739803"/>
          <c:w val="0.86196671044334061"/>
          <c:h val="0.44663114610673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630448938170297E-3"/>
                  <c:y val="0.207317819869520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EF-4600-8C8F-16FDE690F100}"/>
                </c:ext>
              </c:extLst>
            </c:dLbl>
            <c:dLbl>
              <c:idx val="1"/>
              <c:layout>
                <c:manualLayout>
                  <c:x val="0"/>
                  <c:y val="0.208088434353661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F-4600-8C8F-16FDE690F100}"/>
                </c:ext>
              </c:extLst>
            </c:dLbl>
            <c:dLbl>
              <c:idx val="2"/>
              <c:layout>
                <c:manualLayout>
                  <c:x val="4.4451507091484883E-3"/>
                  <c:y val="0.248331829570865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EF-4600-8C8F-16FDE690F100}"/>
                </c:ext>
              </c:extLst>
            </c:dLbl>
            <c:dLbl>
              <c:idx val="3"/>
              <c:layout>
                <c:manualLayout>
                  <c:x val="1.4817557942776924E-3"/>
                  <c:y val="0.23876846883450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F-4600-8C8F-16FDE690F100}"/>
                </c:ext>
              </c:extLst>
            </c:dLbl>
            <c:dLbl>
              <c:idx val="4"/>
              <c:layout>
                <c:manualLayout>
                  <c:x val="-2.9643283043475064E-3"/>
                  <c:y val="0.270680086963101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F-4600-8C8F-16FDE690F10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1235.9000000000001</c:v>
                </c:pt>
                <c:pt idx="1">
                  <c:v>1236.7</c:v>
                </c:pt>
                <c:pt idx="2">
                  <c:v>1380.3</c:v>
                </c:pt>
                <c:pt idx="3">
                  <c:v>1337.4</c:v>
                </c:pt>
                <c:pt idx="4">
                  <c:v>1456.8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3769984"/>
        <c:axId val="12377152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</a:t>
                    </a:r>
                    <a:r>
                      <a:rPr lang="ru-RU" dirty="0"/>
                      <a:t> 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2EF-4600-8C8F-16FDE690F100}"/>
                </c:ext>
              </c:extLst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F-4600-8C8F-16FDE690F100}"/>
                </c:ext>
              </c:extLst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F-4600-8C8F-16FDE690F100}"/>
                </c:ext>
              </c:extLst>
            </c:dLbl>
            <c:dLbl>
              <c:idx val="3"/>
              <c:layout>
                <c:manualLayout>
                  <c:x val="-3.9644317939057365E-2"/>
                  <c:y val="-9.008786523073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F-4600-8C8F-16FDE690F100}"/>
                </c:ext>
              </c:extLst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F-4600-8C8F-16FDE690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100.0647301561615</c:v>
                </c:pt>
                <c:pt idx="2">
                  <c:v>111.61154685857524</c:v>
                </c:pt>
                <c:pt idx="3">
                  <c:v>96.891980004346891</c:v>
                </c:pt>
                <c:pt idx="4">
                  <c:v>108.92777030058321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781504"/>
        <c:axId val="123783040"/>
      </c:lineChart>
      <c:catAx>
        <c:axId val="123769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123771520"/>
        <c:crosses val="autoZero"/>
        <c:auto val="1"/>
        <c:lblAlgn val="ctr"/>
        <c:lblOffset val="100"/>
        <c:noMultiLvlLbl val="0"/>
      </c:catAx>
      <c:valAx>
        <c:axId val="123771520"/>
        <c:scaling>
          <c:orientation val="minMax"/>
          <c:max val="15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23769984"/>
        <c:crosses val="autoZero"/>
        <c:crossBetween val="between"/>
      </c:valAx>
      <c:catAx>
        <c:axId val="123781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783040"/>
        <c:crosses val="autoZero"/>
        <c:auto val="1"/>
        <c:lblAlgn val="ctr"/>
        <c:lblOffset val="100"/>
        <c:noMultiLvlLbl val="0"/>
      </c:catAx>
      <c:valAx>
        <c:axId val="123783040"/>
        <c:scaling>
          <c:orientation val="minMax"/>
          <c:max val="11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23781504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73785566541119E-2"/>
          <c:y val="0.21795091880527248"/>
          <c:w val="0.89901748387416747"/>
          <c:h val="0.55428539352218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820303816228233E-3"/>
                  <c:y val="0.209947285429243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3D-4C69-9A8E-E9E0E34B2CA5}"/>
                </c:ext>
              </c:extLst>
            </c:dLbl>
            <c:dLbl>
              <c:idx val="1"/>
              <c:layout>
                <c:manualLayout>
                  <c:x val="4.4460911448684698E-3"/>
                  <c:y val="0.226726338404070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3D-4C69-9A8E-E9E0E34B2CA5}"/>
                </c:ext>
              </c:extLst>
            </c:dLbl>
            <c:dLbl>
              <c:idx val="2"/>
              <c:layout>
                <c:manualLayout>
                  <c:x val="1.4820303816228233E-3"/>
                  <c:y val="0.371024642658488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3D-4C69-9A8E-E9E0E34B2CA5}"/>
                </c:ext>
              </c:extLst>
            </c:dLbl>
            <c:dLbl>
              <c:idx val="3"/>
              <c:layout>
                <c:manualLayout>
                  <c:x val="5.928121526491293E-3"/>
                  <c:y val="0.374368981583070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3D-4C69-9A8E-E9E0E34B2CA5}"/>
                </c:ext>
              </c:extLst>
            </c:dLbl>
            <c:dLbl>
              <c:idx val="4"/>
              <c:layout>
                <c:manualLayout>
                  <c:x val="1.4819136863171837E-3"/>
                  <c:y val="0.386890044447619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3D-4C69-9A8E-E9E0E34B2CA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8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45.313000000000002</c:v>
                </c:pt>
                <c:pt idx="1">
                  <c:v>47.091000000000001</c:v>
                </c:pt>
                <c:pt idx="2">
                  <c:v>62.246000000000002</c:v>
                </c:pt>
                <c:pt idx="3">
                  <c:v>62.621000000000002</c:v>
                </c:pt>
                <c:pt idx="4">
                  <c:v>64.245999999999995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3401600"/>
        <c:axId val="1335016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3D-4C69-9A8E-E9E0E34B2CA5}"/>
                </c:ext>
              </c:extLst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3D-4C69-9A8E-E9E0E34B2CA5}"/>
                </c:ext>
              </c:extLst>
            </c:dLbl>
            <c:dLbl>
              <c:idx val="3"/>
              <c:layout>
                <c:manualLayout>
                  <c:x val="-3.964302906004849E-2"/>
                  <c:y val="-5.7420813325100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3D-4C69-9A8E-E9E0E34B2C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103.92381877165494</c:v>
                </c:pt>
                <c:pt idx="2">
                  <c:v>132.18237030430444</c:v>
                </c:pt>
                <c:pt idx="3">
                  <c:v>100.60244835009478</c:v>
                </c:pt>
                <c:pt idx="4">
                  <c:v>102.59497612621962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503232"/>
        <c:axId val="133509120"/>
      </c:lineChart>
      <c:catAx>
        <c:axId val="13340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133501696"/>
        <c:crosses val="autoZero"/>
        <c:auto val="1"/>
        <c:lblAlgn val="ctr"/>
        <c:lblOffset val="100"/>
        <c:noMultiLvlLbl val="0"/>
      </c:catAx>
      <c:valAx>
        <c:axId val="133501696"/>
        <c:scaling>
          <c:orientation val="minMax"/>
          <c:max val="65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33401600"/>
        <c:crosses val="autoZero"/>
        <c:crossBetween val="between"/>
      </c:valAx>
      <c:catAx>
        <c:axId val="133503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509120"/>
        <c:crosses val="autoZero"/>
        <c:auto val="1"/>
        <c:lblAlgn val="ctr"/>
        <c:lblOffset val="100"/>
        <c:noMultiLvlLbl val="0"/>
      </c:catAx>
      <c:valAx>
        <c:axId val="133509120"/>
        <c:scaling>
          <c:orientation val="minMax"/>
          <c:max val="14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33503232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79188706923727E-2"/>
          <c:y val="0.12092978231176928"/>
          <c:w val="0.88341488133971513"/>
          <c:h val="0.5563777227366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417830797025E-3"/>
                  <c:y val="0.3950647640458250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4.5130842797342441E-3"/>
                  <c:y val="0.407363642601802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1079042242432E-3"/>
                  <c:y val="0.272214443493206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1.5265195410854812E-3"/>
                  <c:y val="0.261548144977355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845141814854E-3"/>
                  <c:y val="0.282826417979701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582.20000000000005</c:v>
                </c:pt>
                <c:pt idx="1">
                  <c:v>593</c:v>
                </c:pt>
                <c:pt idx="2">
                  <c:v>335.5</c:v>
                </c:pt>
                <c:pt idx="3">
                  <c:v>339.9</c:v>
                </c:pt>
                <c:pt idx="4">
                  <c:v>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737088"/>
        <c:axId val="1517386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101.85503263483338</c:v>
                </c:pt>
                <c:pt idx="2">
                  <c:v>56.576728499156829</c:v>
                </c:pt>
                <c:pt idx="3">
                  <c:v>101.31147540983605</c:v>
                </c:pt>
                <c:pt idx="4">
                  <c:v>101.20623712856722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764992"/>
        <c:axId val="151766528"/>
      </c:lineChart>
      <c:catAx>
        <c:axId val="15173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normalizeH="0" baseline="0"/>
            </a:pPr>
            <a:endParaRPr lang="ru-RU"/>
          </a:p>
        </c:txPr>
        <c:crossAx val="151738624"/>
        <c:crosses val="autoZero"/>
        <c:auto val="1"/>
        <c:lblAlgn val="ctr"/>
        <c:lblOffset val="100"/>
        <c:noMultiLvlLbl val="0"/>
      </c:catAx>
      <c:valAx>
        <c:axId val="151738624"/>
        <c:scaling>
          <c:orientation val="minMax"/>
          <c:max val="600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1737088"/>
        <c:crosses val="autoZero"/>
        <c:crossBetween val="between"/>
        <c:majorUnit val="100"/>
      </c:valAx>
      <c:catAx>
        <c:axId val="151764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766528"/>
        <c:crosses val="autoZero"/>
        <c:auto val="1"/>
        <c:lblAlgn val="ctr"/>
        <c:lblOffset val="100"/>
        <c:noMultiLvlLbl val="0"/>
      </c:catAx>
      <c:valAx>
        <c:axId val="151766528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51764992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Муниципальное</a:t>
          </a:r>
          <a:r>
            <a:rPr lang="ru-RU" sz="1800" b="1" dirty="0">
              <a:solidFill>
                <a:schemeClr val="tx1"/>
              </a:solidFill>
            </a:rPr>
            <a:t> управление</a:t>
          </a: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42876" custRadScaleRad="91821" custRadScaleInc="397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105398" custRadScaleInc="-39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15180" custRadScaleRad="140562" custRadScaleInc="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D0C1A-868F-487E-A2A5-4ED965750A9F}" type="presOf" srcId="{5E72A612-8B8A-402D-B046-CF51C114C440}" destId="{C2AB0EC1-33D7-4002-A84A-4B3F2EA4BC5D}" srcOrd="0" destOrd="0" presId="urn:microsoft.com/office/officeart/2008/layout/RadialCluster"/>
    <dgm:cxn modelId="{EB1D01B9-5A9B-4339-8C7F-738EFC1AF8DC}" type="presOf" srcId="{EE8CA429-25A4-4B25-98BD-7428ED6906A5}" destId="{B308A190-899F-427B-AA72-EF21A362D575}" srcOrd="0" destOrd="0" presId="urn:microsoft.com/office/officeart/2008/layout/RadialCluster"/>
    <dgm:cxn modelId="{0ACE7A47-3138-42DA-9248-EAA3A82B48A3}" type="presOf" srcId="{67D1486D-493D-4E70-AF0A-306240A950C9}" destId="{90C4E1B0-BC52-4794-9347-F4B7BCDA5C79}" srcOrd="0" destOrd="0" presId="urn:microsoft.com/office/officeart/2008/layout/RadialCluster"/>
    <dgm:cxn modelId="{AE45D994-47FB-4363-98D7-12525467405F}" type="presOf" srcId="{8EC74154-CED7-4D4E-88F1-7AE000C631E9}" destId="{25F933D6-6D14-427E-9725-B6DD707EC084}" srcOrd="0" destOrd="0" presId="urn:microsoft.com/office/officeart/2008/layout/RadialCluster"/>
    <dgm:cxn modelId="{A343BB09-3C36-4D40-A587-D304B39249D8}" type="presOf" srcId="{EA26A8F3-01A0-4074-AC15-14AF7D25EB55}" destId="{9741B4FF-7B49-40E8-969A-388F36716E4F}" srcOrd="0" destOrd="0" presId="urn:microsoft.com/office/officeart/2008/layout/RadialCluster"/>
    <dgm:cxn modelId="{10DC6E05-299D-493E-A729-9B619BD8C96A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193A0401-0164-4612-99D9-1DAF802AC1B1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1C65DECE-37E4-4463-AED0-1F8CD69DCE6B}" type="presOf" srcId="{4579B80E-255C-4ECE-87AC-43952E35262C}" destId="{1244F5BC-BDB3-4C73-84AB-E2C648D217AF}" srcOrd="0" destOrd="0" presId="urn:microsoft.com/office/officeart/2008/layout/RadialCluster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6C7CB24A-5C56-4B2D-AC6E-F9EA1C8E3738}" type="presOf" srcId="{B530B06B-BE14-490B-8DFF-C8FE752D414F}" destId="{FFB4D8DF-DA6D-46D3-8658-FAA5E59A05E0}" srcOrd="0" destOrd="0" presId="urn:microsoft.com/office/officeart/2008/layout/RadialCluster"/>
    <dgm:cxn modelId="{EF80F855-6F9F-40EA-B2E7-1AA4CBAC7B25}" type="presOf" srcId="{ED451992-A30C-4668-B278-AF57D527CC16}" destId="{7BB470B0-F698-4D73-90AA-5BB339FA778B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00F2B50D-E27A-4B3D-864A-9456D63E5E9C}" type="presParOf" srcId="{C2AB0EC1-33D7-4002-A84A-4B3F2EA4BC5D}" destId="{22FF8EDC-3A58-446E-A184-6D6382AE1B29}" srcOrd="0" destOrd="0" presId="urn:microsoft.com/office/officeart/2008/layout/RadialCluster"/>
    <dgm:cxn modelId="{51BD5402-1CB9-49FD-AF83-CD0E80ACB7EB}" type="presParOf" srcId="{22FF8EDC-3A58-446E-A184-6D6382AE1B29}" destId="{9C0D22E0-7A2B-482F-8053-71E45C45DBB0}" srcOrd="0" destOrd="0" presId="urn:microsoft.com/office/officeart/2008/layout/RadialCluster"/>
    <dgm:cxn modelId="{C4D2752B-6A65-4D98-B798-C17E2C4F382E}" type="presParOf" srcId="{22FF8EDC-3A58-446E-A184-6D6382AE1B29}" destId="{FFB4D8DF-DA6D-46D3-8658-FAA5E59A05E0}" srcOrd="1" destOrd="0" presId="urn:microsoft.com/office/officeart/2008/layout/RadialCluster"/>
    <dgm:cxn modelId="{9C2E502C-8792-43FB-B233-0197A7876ECA}" type="presParOf" srcId="{22FF8EDC-3A58-446E-A184-6D6382AE1B29}" destId="{90C4E1B0-BC52-4794-9347-F4B7BCDA5C79}" srcOrd="2" destOrd="0" presId="urn:microsoft.com/office/officeart/2008/layout/RadialCluster"/>
    <dgm:cxn modelId="{8E4C6C42-771B-42AB-BFF1-F43A2B89674D}" type="presParOf" srcId="{22FF8EDC-3A58-446E-A184-6D6382AE1B29}" destId="{83102931-1314-43AB-9CAC-5AFAC0905739}" srcOrd="3" destOrd="0" presId="urn:microsoft.com/office/officeart/2008/layout/RadialCluster"/>
    <dgm:cxn modelId="{6A37996A-28E4-4B00-B319-FEDDAA2B82DB}" type="presParOf" srcId="{22FF8EDC-3A58-446E-A184-6D6382AE1B29}" destId="{7BB470B0-F698-4D73-90AA-5BB339FA778B}" srcOrd="4" destOrd="0" presId="urn:microsoft.com/office/officeart/2008/layout/RadialCluster"/>
    <dgm:cxn modelId="{D0D3F29E-1A31-4885-AABD-B67F08BC3585}" type="presParOf" srcId="{22FF8EDC-3A58-446E-A184-6D6382AE1B29}" destId="{25F933D6-6D14-427E-9725-B6DD707EC084}" srcOrd="5" destOrd="0" presId="urn:microsoft.com/office/officeart/2008/layout/RadialCluster"/>
    <dgm:cxn modelId="{A049D9E1-67C3-4F09-BA72-05F96377F0E8}" type="presParOf" srcId="{22FF8EDC-3A58-446E-A184-6D6382AE1B29}" destId="{9741B4FF-7B49-40E8-969A-388F36716E4F}" srcOrd="6" destOrd="0" presId="urn:microsoft.com/office/officeart/2008/layout/RadialCluster"/>
    <dgm:cxn modelId="{920C2A02-9E96-4913-8F10-5F3CFB415B8C}" type="presParOf" srcId="{22FF8EDC-3A58-446E-A184-6D6382AE1B29}" destId="{1244F5BC-BDB3-4C73-84AB-E2C648D217AF}" srcOrd="7" destOrd="0" presId="urn:microsoft.com/office/officeart/2008/layout/RadialCluster"/>
    <dgm:cxn modelId="{989F8B92-B353-4EB6-AD65-377F9BB937C1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/>
            <a:t>Развитие коммунального хозяйства и комплексное развитие сельских территорий</a:t>
          </a:r>
        </a:p>
        <a:p>
          <a:r>
            <a:rPr lang="ru-RU" sz="2200" b="1" u="sng" dirty="0"/>
            <a:t>67,3 млн руб</a:t>
          </a:r>
          <a:r>
            <a:rPr lang="ru-RU" sz="22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 sz="2200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 sz="2200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56649" custScaleY="72426" custLinFactNeighborX="50708" custLinFactNeighborY="-1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9BD8E-60E3-4584-896B-0E2C46CBBFD9}" type="presOf" srcId="{F2ED7A31-FFA0-49DE-B00C-71974DB80FD2}" destId="{C80F1E1C-B5CD-4D98-90E1-E56C80BA5ADC}" srcOrd="0" destOrd="0" presId="urn:microsoft.com/office/officeart/2005/8/layout/vList5"/>
    <dgm:cxn modelId="{5B404339-5D6B-4450-AB8C-7EFA05C8921B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9662CD52-2872-4FDE-8264-BCEFE592388A}" type="presParOf" srcId="{C80F1E1C-B5CD-4D98-90E1-E56C80BA5ADC}" destId="{1B0B75E7-BF55-48EA-A677-A094707EDCA4}" srcOrd="0" destOrd="0" presId="urn:microsoft.com/office/officeart/2005/8/layout/vList5"/>
    <dgm:cxn modelId="{01FA8899-92BF-4E3B-9768-32EE812F4FA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и благоустройство</a:t>
          </a:r>
        </a:p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372,3</a:t>
          </a:r>
          <a:r>
            <a: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82117" custScaleY="75251" custLinFactNeighborX="36581" custLinFactNeighborY="-85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7E1C2-3867-4DDB-84A8-0E4C226D9CB8}" type="presOf" srcId="{DA746A9A-C824-472C-8746-7748AABC8BD4}" destId="{ED8A8DF6-8780-4824-8247-1A4C7B0D4373}" srcOrd="0" destOrd="0" presId="urn:microsoft.com/office/officeart/2005/8/layout/vList5"/>
    <dgm:cxn modelId="{5BFDC7EC-436C-4183-ABCD-CFB450805C4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8D4A610F-2E45-4B01-BDB2-A2E45C18AB9B}" type="presParOf" srcId="{C80F1E1C-B5CD-4D98-90E1-E56C80BA5ADC}" destId="{1B0B75E7-BF55-48EA-A677-A094707EDCA4}" srcOrd="0" destOrd="0" presId="urn:microsoft.com/office/officeart/2005/8/layout/vList5"/>
    <dgm:cxn modelId="{35EF6D88-C504-4848-93C6-875BCDD2306A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Развитие системы образования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/>
      <dgm:t>
        <a:bodyPr/>
        <a:lstStyle/>
        <a:p>
          <a:r>
            <a:rPr lang="ru-RU" dirty="0"/>
            <a:t>Развитие сферы культуры </a:t>
          </a: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 smtClean="0"/>
            <a:t>Развитие молодежной политики, физической культуры и спорта</a:t>
          </a:r>
          <a:endParaRPr lang="ru-RU" dirty="0"/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 smtClean="0"/>
            <a:t>Развитие отдельных направлений социальной сферы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 custT="1"/>
      <dgm:spPr/>
      <dgm:t>
        <a:bodyPr/>
        <a:lstStyle/>
        <a:p>
          <a:r>
            <a:rPr lang="ru-RU" sz="2400" dirty="0" smtClean="0"/>
            <a:t>Обеспечение безопасности населения</a:t>
          </a:r>
          <a:br>
            <a:rPr lang="ru-RU" sz="2400" dirty="0" smtClean="0"/>
          </a:br>
          <a:r>
            <a:rPr lang="ru-RU" sz="2400" dirty="0" smtClean="0"/>
            <a:t>и территории</a:t>
          </a:r>
          <a:endParaRPr lang="ru-RU" sz="2400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09245" custScaleY="79987" custLinFactNeighborX="16578" custLinFactNeighborY="-5258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6" custScaleX="253824" custScaleY="127777" custRadScaleRad="128754" custRadScaleInc="-175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6" custScaleX="267368" custRadScaleRad="122771" custRadScaleInc="5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6" custScaleX="291859" custRadScaleRad="56693" custRadScaleInc="-81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4" presStyleCnt="6" custScaleX="218386" custRadScaleRad="97885" custRadScaleInc="17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5" presStyleCnt="6" custScaleX="255124" custRadScaleRad="109881" custRadScaleInc="-72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58E39A-2CE5-431F-A41D-6C4F5931AB67}" type="presOf" srcId="{F1D62364-8FCA-49DD-B897-847CEBED0F4B}" destId="{077F13BE-22C0-4D8B-85A0-71F03A892FE9}" srcOrd="0" destOrd="0" presId="urn:microsoft.com/office/officeart/2008/layout/RadialCluster"/>
    <dgm:cxn modelId="{33FB7CB0-8435-4002-A3FA-6497C76C5F83}" type="presOf" srcId="{BEB3D69A-3E55-4E5A-9071-E8A2C685F980}" destId="{AFEE1A46-1D36-4397-A044-9E5E3A6A02F5}" srcOrd="0" destOrd="0" presId="urn:microsoft.com/office/officeart/2008/layout/RadialCluster"/>
    <dgm:cxn modelId="{90676739-759E-45B7-ADA2-D8F18D8F073A}" type="presOf" srcId="{26C35E9C-EB79-4EC3-A95A-7C0B3318C919}" destId="{2C419525-2432-4C75-A3DB-03B3A6DB18CB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78F14369-E9EA-4DAC-BCA4-1516B5F7BC3B}" type="presOf" srcId="{EA26A8F3-01A0-4074-AC15-14AF7D25EB55}" destId="{2A201E2E-8BC9-4CD8-9385-ED6EAB347D95}" srcOrd="0" destOrd="0" presId="urn:microsoft.com/office/officeart/2008/layout/RadialCluster"/>
    <dgm:cxn modelId="{E9826A47-40DB-4D20-97EB-881AE856AC1E}" type="presOf" srcId="{933857ED-7CC1-42EF-91C1-91ADADBCEA2E}" destId="{38B30900-81A2-4DE1-8694-6C18238AE2E0}" srcOrd="0" destOrd="0" presId="urn:microsoft.com/office/officeart/2008/layout/RadialCluster"/>
    <dgm:cxn modelId="{01E8E41E-BF6C-4C9E-A05B-A9B5E62FAA9E}" type="presOf" srcId="{E5CBE5F8-A62D-491F-A086-53EA3756E610}" destId="{93B815EC-CAA4-4507-9C9C-5543149824E5}" srcOrd="0" destOrd="0" presId="urn:microsoft.com/office/officeart/2008/layout/RadialCluster"/>
    <dgm:cxn modelId="{D9C32E50-E5F0-4C71-A2D3-98ABE4519632}" type="presOf" srcId="{3C562762-5AC3-47E7-B431-1E885202A88D}" destId="{77171378-8741-4EE4-A3D5-2875CA800DF9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186C3BF6-61A3-46C6-9BEE-E57824F7FF95}" srcId="{EA26A8F3-01A0-4074-AC15-14AF7D25EB55}" destId="{3C562762-5AC3-47E7-B431-1E885202A88D}" srcOrd="3" destOrd="0" parTransId="{E5CBE5F8-A62D-491F-A086-53EA3756E610}" sibTransId="{2095EA84-C769-44BE-9330-1ADDE857C339}"/>
    <dgm:cxn modelId="{BED84584-69D9-4922-95B1-0C4E540DD1A9}" type="presOf" srcId="{74D0DF41-587C-41D9-B594-62EDFE19F72E}" destId="{44AC298E-F55B-4A05-9DF0-941A7046CAAD}" srcOrd="0" destOrd="0" presId="urn:microsoft.com/office/officeart/2008/layout/RadialCluster"/>
    <dgm:cxn modelId="{8D568126-52E4-4A95-B984-7E7C79BC5987}" type="presOf" srcId="{C275130D-CA08-4847-8774-5B287EB1EDD1}" destId="{39CF5A3F-731D-4CA8-A172-2EE92B59CD22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196595D9-DC43-4208-9B19-52ED1CDD55C8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4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2A0467B3-F7CB-4047-B72A-1DAE3C515C55}" type="presOf" srcId="{5E72A612-8B8A-402D-B046-CF51C114C440}" destId="{C2AB0EC1-33D7-4002-A84A-4B3F2EA4BC5D}" srcOrd="0" destOrd="0" presId="urn:microsoft.com/office/officeart/2008/layout/RadialCluster"/>
    <dgm:cxn modelId="{30E7D690-4C9E-47AE-B6A4-AA7CFC757B90}" type="presOf" srcId="{4FEBE94C-2CBB-48FA-94D4-D86293BDEB36}" destId="{9EC3C421-C879-401D-B0DC-FF66B9825935}" srcOrd="0" destOrd="0" presId="urn:microsoft.com/office/officeart/2008/layout/RadialCluster"/>
    <dgm:cxn modelId="{8EB597CE-B587-498F-B899-EFC8EDC07DC0}" type="presParOf" srcId="{C2AB0EC1-33D7-4002-A84A-4B3F2EA4BC5D}" destId="{9D48971B-0F4E-40DE-868F-168DD3C88EBE}" srcOrd="0" destOrd="0" presId="urn:microsoft.com/office/officeart/2008/layout/RadialCluster"/>
    <dgm:cxn modelId="{DB02EBC5-2922-4C0E-8713-B836534455FB}" type="presParOf" srcId="{9D48971B-0F4E-40DE-868F-168DD3C88EBE}" destId="{2A201E2E-8BC9-4CD8-9385-ED6EAB347D95}" srcOrd="0" destOrd="0" presId="urn:microsoft.com/office/officeart/2008/layout/RadialCluster"/>
    <dgm:cxn modelId="{F3F977B6-B313-4C47-9EAE-EB805B887049}" type="presParOf" srcId="{9D48971B-0F4E-40DE-868F-168DD3C88EBE}" destId="{38B30900-81A2-4DE1-8694-6C18238AE2E0}" srcOrd="1" destOrd="0" presId="urn:microsoft.com/office/officeart/2008/layout/RadialCluster"/>
    <dgm:cxn modelId="{BD4AB93E-3F56-41BA-8DA2-27D2839C5F36}" type="presParOf" srcId="{9D48971B-0F4E-40DE-868F-168DD3C88EBE}" destId="{AFEE1A46-1D36-4397-A044-9E5E3A6A02F5}" srcOrd="2" destOrd="0" presId="urn:microsoft.com/office/officeart/2008/layout/RadialCluster"/>
    <dgm:cxn modelId="{7BB7BABA-1870-4610-A66D-4CCC49BD4174}" type="presParOf" srcId="{9D48971B-0F4E-40DE-868F-168DD3C88EBE}" destId="{2C419525-2432-4C75-A3DB-03B3A6DB18CB}" srcOrd="3" destOrd="0" presId="urn:microsoft.com/office/officeart/2008/layout/RadialCluster"/>
    <dgm:cxn modelId="{3263F277-96F8-482A-AF12-A158CB3DBAAD}" type="presParOf" srcId="{9D48971B-0F4E-40DE-868F-168DD3C88EBE}" destId="{44AC298E-F55B-4A05-9DF0-941A7046CAAD}" srcOrd="4" destOrd="0" presId="urn:microsoft.com/office/officeart/2008/layout/RadialCluster"/>
    <dgm:cxn modelId="{AB13E944-7F6E-4209-8F33-5E843498CF21}" type="presParOf" srcId="{9D48971B-0F4E-40DE-868F-168DD3C88EBE}" destId="{9EC3C421-C879-401D-B0DC-FF66B9825935}" srcOrd="5" destOrd="0" presId="urn:microsoft.com/office/officeart/2008/layout/RadialCluster"/>
    <dgm:cxn modelId="{4A247837-4340-4CE9-B1ED-644856C114C5}" type="presParOf" srcId="{9D48971B-0F4E-40DE-868F-168DD3C88EBE}" destId="{39CF5A3F-731D-4CA8-A172-2EE92B59CD22}" srcOrd="6" destOrd="0" presId="urn:microsoft.com/office/officeart/2008/layout/RadialCluster"/>
    <dgm:cxn modelId="{12877535-449F-484B-BE20-D4919A353945}" type="presParOf" srcId="{9D48971B-0F4E-40DE-868F-168DD3C88EBE}" destId="{93B815EC-CAA4-4507-9C9C-5543149824E5}" srcOrd="7" destOrd="0" presId="urn:microsoft.com/office/officeart/2008/layout/RadialCluster"/>
    <dgm:cxn modelId="{9A6B452D-C256-4CE2-8A3B-F201C775FE35}" type="presParOf" srcId="{9D48971B-0F4E-40DE-868F-168DD3C88EBE}" destId="{77171378-8741-4EE4-A3D5-2875CA800DF9}" srcOrd="8" destOrd="0" presId="urn:microsoft.com/office/officeart/2008/layout/RadialCluster"/>
    <dgm:cxn modelId="{078BA054-4920-42E5-B8E5-1F77A42CA1A6}" type="presParOf" srcId="{9D48971B-0F4E-40DE-868F-168DD3C88EBE}" destId="{0FEE470A-C3B7-42AF-9B4A-75F4F41EC0B9}" srcOrd="9" destOrd="0" presId="urn:microsoft.com/office/officeart/2008/layout/RadialCluster"/>
    <dgm:cxn modelId="{99DF8019-CB78-45C1-8D9E-4FABE529AA3D}" type="presParOf" srcId="{9D48971B-0F4E-40DE-868F-168DD3C88EBE}" destId="{077F13BE-22C0-4D8B-85A0-71F03A892FE9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Муниципальное управление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b="1" dirty="0"/>
            <a:t>Управление муниципальными финансами и муниципальным долгом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b="1" dirty="0"/>
            <a:t>Совершенствование муниципального управления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34725" custScaleY="141608" custRadScaleRad="97883" custRadScaleInc="-11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7880" custRadScaleInc="-52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69134-4DFB-4D12-A0EE-92FC3066F017}" type="presOf" srcId="{BEB3D69A-3E55-4E5A-9071-E8A2C685F980}" destId="{AFEE1A46-1D36-4397-A044-9E5E3A6A02F5}" srcOrd="0" destOrd="0" presId="urn:microsoft.com/office/officeart/2008/layout/RadialCluster"/>
    <dgm:cxn modelId="{71998079-6206-49FE-B5F9-62B90D62E34D}" type="presOf" srcId="{EA26A8F3-01A0-4074-AC15-14AF7D25EB55}" destId="{2A201E2E-8BC9-4CD8-9385-ED6EAB347D95}" srcOrd="0" destOrd="0" presId="urn:microsoft.com/office/officeart/2008/layout/RadialCluster"/>
    <dgm:cxn modelId="{F3F42AC5-F104-4660-9FF0-3D4178A05183}" type="presOf" srcId="{F1D62364-8FCA-49DD-B897-847CEBED0F4B}" destId="{077F13BE-22C0-4D8B-85A0-71F03A892FE9}" srcOrd="0" destOrd="0" presId="urn:microsoft.com/office/officeart/2008/layout/RadialCluster"/>
    <dgm:cxn modelId="{3DD94392-D140-41E1-9267-FFF4A8968B3E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4B883AF-BC86-48C3-B97C-FFE2EDB06D7B}" type="presOf" srcId="{933857ED-7CC1-42EF-91C1-91ADADBCEA2E}" destId="{38B30900-81A2-4DE1-8694-6C18238AE2E0}" srcOrd="0" destOrd="0" presId="urn:microsoft.com/office/officeart/2008/layout/RadialCluster"/>
    <dgm:cxn modelId="{BDA9BC54-9EDD-47EC-9A27-1BDC64995FD7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A7CA67EC-DCA4-43AA-96B3-1850D4031E57}" type="presParOf" srcId="{C2AB0EC1-33D7-4002-A84A-4B3F2EA4BC5D}" destId="{9D48971B-0F4E-40DE-868F-168DD3C88EBE}" srcOrd="0" destOrd="0" presId="urn:microsoft.com/office/officeart/2008/layout/RadialCluster"/>
    <dgm:cxn modelId="{AA9C2008-EF0D-4436-890A-D9BDA0DC8D9A}" type="presParOf" srcId="{9D48971B-0F4E-40DE-868F-168DD3C88EBE}" destId="{2A201E2E-8BC9-4CD8-9385-ED6EAB347D95}" srcOrd="0" destOrd="0" presId="urn:microsoft.com/office/officeart/2008/layout/RadialCluster"/>
    <dgm:cxn modelId="{419FCE63-422C-4D54-B7E1-5A5DB90E6F75}" type="presParOf" srcId="{9D48971B-0F4E-40DE-868F-168DD3C88EBE}" destId="{38B30900-81A2-4DE1-8694-6C18238AE2E0}" srcOrd="1" destOrd="0" presId="urn:microsoft.com/office/officeart/2008/layout/RadialCluster"/>
    <dgm:cxn modelId="{407B4C50-B017-4105-A646-3D5AABCD3952}" type="presParOf" srcId="{9D48971B-0F4E-40DE-868F-168DD3C88EBE}" destId="{AFEE1A46-1D36-4397-A044-9E5E3A6A02F5}" srcOrd="2" destOrd="0" presId="urn:microsoft.com/office/officeart/2008/layout/RadialCluster"/>
    <dgm:cxn modelId="{F0CDBEC2-0074-4E16-B528-49759C2486E0}" type="presParOf" srcId="{9D48971B-0F4E-40DE-868F-168DD3C88EBE}" destId="{0FEE470A-C3B7-42AF-9B4A-75F4F41EC0B9}" srcOrd="3" destOrd="0" presId="urn:microsoft.com/office/officeart/2008/layout/RadialCluster"/>
    <dgm:cxn modelId="{7960DF2B-2ECE-4AB5-BF61-7978A619D69A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Охрана окружающей среды 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дорожного хозяйства и благоустройство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</a:t>
          </a:r>
          <a:r>
            <a:rPr lang="ru-RU" dirty="0" smtClean="0">
              <a:solidFill>
                <a:schemeClr val="tx1"/>
              </a:solidFill>
            </a:rPr>
            <a:t>коммунального </a:t>
          </a:r>
          <a:r>
            <a:rPr lang="ru-RU" dirty="0">
              <a:solidFill>
                <a:schemeClr val="tx1"/>
              </a:solidFill>
            </a:rPr>
            <a:t>хозяйства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83C5EF38-DF7A-4298-A88D-8E1A8D66672B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Улучшение жилищных условий граждан</a:t>
          </a:r>
          <a:endParaRPr lang="ru-RU" dirty="0">
            <a:solidFill>
              <a:schemeClr val="tx1"/>
            </a:solidFill>
          </a:endParaRPr>
        </a:p>
      </dgm:t>
    </dgm:pt>
    <dgm:pt modelId="{4A4EBC78-FFFE-4910-B543-323D9AFE8282}" type="parTrans" cxnId="{CCF5634C-A57D-4195-8340-3CFCA3011DA9}">
      <dgm:prSet/>
      <dgm:spPr/>
      <dgm:t>
        <a:bodyPr/>
        <a:lstStyle/>
        <a:p>
          <a:endParaRPr lang="ru-RU"/>
        </a:p>
      </dgm:t>
    </dgm:pt>
    <dgm:pt modelId="{3A3C16FD-529E-406D-AF85-CDFEBCEC8E74}" type="sibTrans" cxnId="{CCF5634C-A57D-4195-8340-3CFCA3011DA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-42810" custLinFactNeighborY="-5000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90231" custScaleY="95929" custRadScaleRad="95622" custRadScaleInc="169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292062" custScaleY="86674" custRadScaleRad="69845" custRadScaleInc="21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4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5" custScaleX="249410" custScaleY="75508" custRadScaleRad="149358" custRadScaleInc="-281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D4EDA-0E30-43BE-8509-199507D9455C}" type="pres">
      <dgm:prSet presAssocID="{4A4EBC78-FFFE-4910-B543-323D9AFE828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6BC5BC1-A4A4-48B9-9BD0-8D1415F2DB5E}" type="pres">
      <dgm:prSet presAssocID="{83C5EF38-DF7A-4298-A88D-8E1A8D66672B}" presName="text0" presStyleLbl="node1" presStyleIdx="4" presStyleCnt="5" custScaleX="260045" custScaleY="95930" custRadScaleRad="114387" custRadScaleInc="-1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D1ED6-EFF9-497A-9492-22853E82E44C}" type="presOf" srcId="{83C5EF38-DF7A-4298-A88D-8E1A8D66672B}" destId="{C6BC5BC1-A4A4-48B9-9BD0-8D1415F2DB5E}" srcOrd="0" destOrd="0" presId="urn:microsoft.com/office/officeart/2008/layout/RadialCluster"/>
    <dgm:cxn modelId="{B32EB627-FAF6-422B-8E6E-9D4AF7BF599D}" type="presOf" srcId="{EA26A8F3-01A0-4074-AC15-14AF7D25EB55}" destId="{2A201E2E-8BC9-4CD8-9385-ED6EAB347D95}" srcOrd="0" destOrd="0" presId="urn:microsoft.com/office/officeart/2008/layout/RadialCluster"/>
    <dgm:cxn modelId="{A58F5F3F-24ED-4313-B111-AE2412693178}" type="presOf" srcId="{4A4EBC78-FFFE-4910-B543-323D9AFE8282}" destId="{8CCD4EDA-0E30-43BE-8509-199507D9455C}" srcOrd="0" destOrd="0" presId="urn:microsoft.com/office/officeart/2008/layout/RadialCluster"/>
    <dgm:cxn modelId="{CCF5634C-A57D-4195-8340-3CFCA3011DA9}" srcId="{EA26A8F3-01A0-4074-AC15-14AF7D25EB55}" destId="{83C5EF38-DF7A-4298-A88D-8E1A8D66672B}" srcOrd="3" destOrd="0" parTransId="{4A4EBC78-FFFE-4910-B543-323D9AFE8282}" sibTransId="{3A3C16FD-529E-406D-AF85-CDFEBCEC8E74}"/>
    <dgm:cxn modelId="{7004A51E-3CA4-4675-9C36-331CAAF0C406}" type="presOf" srcId="{933857ED-7CC1-42EF-91C1-91ADADBCEA2E}" destId="{38B30900-81A2-4DE1-8694-6C18238AE2E0}" srcOrd="0" destOrd="0" presId="urn:microsoft.com/office/officeart/2008/layout/RadialCluster"/>
    <dgm:cxn modelId="{7A405FC5-61C4-4989-A423-C88E992308A4}" type="presOf" srcId="{74D0DF41-587C-41D9-B594-62EDFE19F72E}" destId="{44AC298E-F55B-4A05-9DF0-941A7046CAAD}" srcOrd="0" destOrd="0" presId="urn:microsoft.com/office/officeart/2008/layout/RadialCluster"/>
    <dgm:cxn modelId="{4A43EAC0-5FCD-4B5D-8C21-C309F97A5130}" type="presOf" srcId="{5E72A612-8B8A-402D-B046-CF51C114C440}" destId="{C2AB0EC1-33D7-4002-A84A-4B3F2EA4BC5D}" srcOrd="0" destOrd="0" presId="urn:microsoft.com/office/officeart/2008/layout/RadialCluster"/>
    <dgm:cxn modelId="{4EDA71B2-1A0A-47DA-8B24-B1CEDEFAD6E7}" type="presOf" srcId="{C275130D-CA08-4847-8774-5B287EB1EDD1}" destId="{39CF5A3F-731D-4CA8-A172-2EE92B59CD22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8FD488C1-38E3-4034-B871-1AF58038F111}" type="presOf" srcId="{4FEBE94C-2CBB-48FA-94D4-D86293BDEB36}" destId="{9EC3C421-C879-401D-B0DC-FF66B9825935}" srcOrd="0" destOrd="0" presId="urn:microsoft.com/office/officeart/2008/layout/RadialCluster"/>
    <dgm:cxn modelId="{5E12CBBC-BE02-4D98-8818-945B227CAFA5}" type="presOf" srcId="{BEB3D69A-3E55-4E5A-9071-E8A2C685F980}" destId="{AFEE1A46-1D36-4397-A044-9E5E3A6A02F5}" srcOrd="0" destOrd="0" presId="urn:microsoft.com/office/officeart/2008/layout/RadialCluster"/>
    <dgm:cxn modelId="{9FE63858-BF39-46A1-A076-4CCF659CAD74}" type="presOf" srcId="{26C35E9C-EB79-4EC3-A95A-7C0B3318C919}" destId="{2C419525-2432-4C75-A3DB-03B3A6DB18CB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0A966313-48A7-4233-AD7F-112FE1C8B412}" type="presParOf" srcId="{C2AB0EC1-33D7-4002-A84A-4B3F2EA4BC5D}" destId="{9D48971B-0F4E-40DE-868F-168DD3C88EBE}" srcOrd="0" destOrd="0" presId="urn:microsoft.com/office/officeart/2008/layout/RadialCluster"/>
    <dgm:cxn modelId="{3DBB70C2-D289-4D3D-9212-6D3E4AF23912}" type="presParOf" srcId="{9D48971B-0F4E-40DE-868F-168DD3C88EBE}" destId="{2A201E2E-8BC9-4CD8-9385-ED6EAB347D95}" srcOrd="0" destOrd="0" presId="urn:microsoft.com/office/officeart/2008/layout/RadialCluster"/>
    <dgm:cxn modelId="{FE440F02-2320-4F76-8A4D-5EE3C4AE5768}" type="presParOf" srcId="{9D48971B-0F4E-40DE-868F-168DD3C88EBE}" destId="{38B30900-81A2-4DE1-8694-6C18238AE2E0}" srcOrd="1" destOrd="0" presId="urn:microsoft.com/office/officeart/2008/layout/RadialCluster"/>
    <dgm:cxn modelId="{C8FE996A-66B0-47C4-8C3C-CAD0062F0D02}" type="presParOf" srcId="{9D48971B-0F4E-40DE-868F-168DD3C88EBE}" destId="{AFEE1A46-1D36-4397-A044-9E5E3A6A02F5}" srcOrd="2" destOrd="0" presId="urn:microsoft.com/office/officeart/2008/layout/RadialCluster"/>
    <dgm:cxn modelId="{0386ADE2-FB18-4FF2-86A2-1F396DF690EC}" type="presParOf" srcId="{9D48971B-0F4E-40DE-868F-168DD3C88EBE}" destId="{2C419525-2432-4C75-A3DB-03B3A6DB18CB}" srcOrd="3" destOrd="0" presId="urn:microsoft.com/office/officeart/2008/layout/RadialCluster"/>
    <dgm:cxn modelId="{8B4EE65C-872A-4195-B115-81119F6532C5}" type="presParOf" srcId="{9D48971B-0F4E-40DE-868F-168DD3C88EBE}" destId="{44AC298E-F55B-4A05-9DF0-941A7046CAAD}" srcOrd="4" destOrd="0" presId="urn:microsoft.com/office/officeart/2008/layout/RadialCluster"/>
    <dgm:cxn modelId="{0B387057-17EB-4695-925F-98E0ADE4AC5E}" type="presParOf" srcId="{9D48971B-0F4E-40DE-868F-168DD3C88EBE}" destId="{9EC3C421-C879-401D-B0DC-FF66B9825935}" srcOrd="5" destOrd="0" presId="urn:microsoft.com/office/officeart/2008/layout/RadialCluster"/>
    <dgm:cxn modelId="{B8C25A1C-9DF2-4FD3-84C0-654B262643BA}" type="presParOf" srcId="{9D48971B-0F4E-40DE-868F-168DD3C88EBE}" destId="{39CF5A3F-731D-4CA8-A172-2EE92B59CD22}" srcOrd="6" destOrd="0" presId="urn:microsoft.com/office/officeart/2008/layout/RadialCluster"/>
    <dgm:cxn modelId="{870C5921-1AE8-48CD-B039-5064E953756B}" type="presParOf" srcId="{9D48971B-0F4E-40DE-868F-168DD3C88EBE}" destId="{8CCD4EDA-0E30-43BE-8509-199507D9455C}" srcOrd="7" destOrd="0" presId="urn:microsoft.com/office/officeart/2008/layout/RadialCluster"/>
    <dgm:cxn modelId="{53E19981-DD47-4491-9A91-C55F01F5F6A8}" type="presParOf" srcId="{9D48971B-0F4E-40DE-868F-168DD3C88EBE}" destId="{C6BC5BC1-A4A4-48B9-9BD0-8D1415F2DB5E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имуществом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</a:t>
          </a:r>
          <a:r>
            <a:rPr lang="ru-RU" dirty="0" smtClean="0"/>
            <a:t>комплексное развитие </a:t>
          </a:r>
          <a:r>
            <a:rPr lang="ru-RU" dirty="0"/>
            <a:t>сельских территорий 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52863" custLinFactNeighborY="-475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93472" custRadScaleInc="-177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30128" custRadScaleInc="86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87149" custRadScaleInc="11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19772" custRadScaleInc="386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F719FD0A-BACC-41A9-84EB-ECD047908169}" type="presOf" srcId="{933857ED-7CC1-42EF-91C1-91ADADBCEA2E}" destId="{38B30900-81A2-4DE1-8694-6C18238AE2E0}" srcOrd="0" destOrd="0" presId="urn:microsoft.com/office/officeart/2008/layout/RadialCluster"/>
    <dgm:cxn modelId="{65685CA0-4E79-4501-A70E-37875B7D898D}" type="presOf" srcId="{F1D62364-8FCA-49DD-B897-847CEBED0F4B}" destId="{077F13BE-22C0-4D8B-85A0-71F03A892FE9}" srcOrd="0" destOrd="0" presId="urn:microsoft.com/office/officeart/2008/layout/RadialCluster"/>
    <dgm:cxn modelId="{7D89EF61-4397-4B39-9367-F869B7A220D5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1B3185B8-FF94-4E98-96D5-6BAEE8F0D676}" type="presOf" srcId="{26C086D8-900E-4459-B560-98FE04041581}" destId="{F0CB75F0-D03C-4484-B66E-029EE3B27A6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0B9036D-465A-4F7F-8D9A-E23E60280F13}" type="presOf" srcId="{BEB3D69A-3E55-4E5A-9071-E8A2C685F980}" destId="{AFEE1A46-1D36-4397-A044-9E5E3A6A02F5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454D51C5-BF7D-4FDE-830A-FE812CD33CD9}" type="presOf" srcId="{5E72A612-8B8A-402D-B046-CF51C114C440}" destId="{C2AB0EC1-33D7-4002-A84A-4B3F2EA4BC5D}" srcOrd="0" destOrd="0" presId="urn:microsoft.com/office/officeart/2008/layout/RadialCluster"/>
    <dgm:cxn modelId="{4E4CE75C-E69C-4CD5-9CAF-A4F809284A21}" type="presOf" srcId="{EA26A8F3-01A0-4074-AC15-14AF7D25EB55}" destId="{2A201E2E-8BC9-4CD8-9385-ED6EAB347D95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7C7BDBC1-9319-4634-84C4-35F323DC0FA1}" type="presOf" srcId="{26C35E9C-EB79-4EC3-A95A-7C0B3318C919}" destId="{2C419525-2432-4C75-A3DB-03B3A6DB18CB}" srcOrd="0" destOrd="0" presId="urn:microsoft.com/office/officeart/2008/layout/RadialCluster"/>
    <dgm:cxn modelId="{B67C9BA5-FF8F-487C-84A7-7956DEC7D6FF}" type="presOf" srcId="{74D0DF41-587C-41D9-B594-62EDFE19F72E}" destId="{44AC298E-F55B-4A05-9DF0-941A7046CAAD}" srcOrd="0" destOrd="0" presId="urn:microsoft.com/office/officeart/2008/layout/RadialCluster"/>
    <dgm:cxn modelId="{517C5462-64E7-4096-AA07-AED975A73FFA}" type="presOf" srcId="{1F3EB45E-26E4-419B-BEAF-0772D5A89A98}" destId="{6C67D9B1-E50E-4B82-850B-48A101CD8916}" srcOrd="0" destOrd="0" presId="urn:microsoft.com/office/officeart/2008/layout/RadialCluster"/>
    <dgm:cxn modelId="{0EE9E7EA-5A08-4B3D-9980-7550B383D6DB}" type="presParOf" srcId="{C2AB0EC1-33D7-4002-A84A-4B3F2EA4BC5D}" destId="{9D48971B-0F4E-40DE-868F-168DD3C88EBE}" srcOrd="0" destOrd="0" presId="urn:microsoft.com/office/officeart/2008/layout/RadialCluster"/>
    <dgm:cxn modelId="{BBFBC736-7DC8-4347-AD50-A61BE3531E16}" type="presParOf" srcId="{9D48971B-0F4E-40DE-868F-168DD3C88EBE}" destId="{2A201E2E-8BC9-4CD8-9385-ED6EAB347D95}" srcOrd="0" destOrd="0" presId="urn:microsoft.com/office/officeart/2008/layout/RadialCluster"/>
    <dgm:cxn modelId="{058CE464-A105-4909-9653-700820686B23}" type="presParOf" srcId="{9D48971B-0F4E-40DE-868F-168DD3C88EBE}" destId="{38B30900-81A2-4DE1-8694-6C18238AE2E0}" srcOrd="1" destOrd="0" presId="urn:microsoft.com/office/officeart/2008/layout/RadialCluster"/>
    <dgm:cxn modelId="{BC4F4A02-0FF1-4546-AD85-C9118FCAC007}" type="presParOf" srcId="{9D48971B-0F4E-40DE-868F-168DD3C88EBE}" destId="{AFEE1A46-1D36-4397-A044-9E5E3A6A02F5}" srcOrd="2" destOrd="0" presId="urn:microsoft.com/office/officeart/2008/layout/RadialCluster"/>
    <dgm:cxn modelId="{6C5345BE-45CD-4A48-86AE-AF687682F09C}" type="presParOf" srcId="{9D48971B-0F4E-40DE-868F-168DD3C88EBE}" destId="{2C419525-2432-4C75-A3DB-03B3A6DB18CB}" srcOrd="3" destOrd="0" presId="urn:microsoft.com/office/officeart/2008/layout/RadialCluster"/>
    <dgm:cxn modelId="{D85D8280-EA9E-4AF7-B6E7-FDE1953B1613}" type="presParOf" srcId="{9D48971B-0F4E-40DE-868F-168DD3C88EBE}" destId="{44AC298E-F55B-4A05-9DF0-941A7046CAAD}" srcOrd="4" destOrd="0" presId="urn:microsoft.com/office/officeart/2008/layout/RadialCluster"/>
    <dgm:cxn modelId="{85207355-B77C-4FF7-8E31-50D2BE01F3A3}" type="presParOf" srcId="{9D48971B-0F4E-40DE-868F-168DD3C88EBE}" destId="{6C67D9B1-E50E-4B82-850B-48A101CD8916}" srcOrd="5" destOrd="0" presId="urn:microsoft.com/office/officeart/2008/layout/RadialCluster"/>
    <dgm:cxn modelId="{B35010FB-9E71-4C94-A019-0FA70145FA56}" type="presParOf" srcId="{9D48971B-0F4E-40DE-868F-168DD3C88EBE}" destId="{F0CB75F0-D03C-4484-B66E-029EE3B27A65}" srcOrd="6" destOrd="0" presId="urn:microsoft.com/office/officeart/2008/layout/RadialCluster"/>
    <dgm:cxn modelId="{985A3FD5-AE8D-4835-89D8-21BF40C24D85}" type="presParOf" srcId="{9D48971B-0F4E-40DE-868F-168DD3C88EBE}" destId="{0FEE470A-C3B7-42AF-9B4A-75F4F41EC0B9}" srcOrd="7" destOrd="0" presId="urn:microsoft.com/office/officeart/2008/layout/RadialCluster"/>
    <dgm:cxn modelId="{F26FC8A9-B231-4856-AD04-A1F0317B9EC8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образования</a:t>
          </a:r>
        </a:p>
        <a:p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66,6 млн руб</a:t>
          </a:r>
          <a:r>
            <a: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01835" custScaleY="31571" custLinFactNeighborX="-11382" custLinFactNeighborY="-342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49390-D3B8-4395-866D-4EBF9DCE7D6C}" type="presOf" srcId="{F2ED7A31-FFA0-49DE-B00C-71974DB80FD2}" destId="{C80F1E1C-B5CD-4D98-90E1-E56C80BA5ADC}" srcOrd="0" destOrd="0" presId="urn:microsoft.com/office/officeart/2005/8/layout/vList5"/>
    <dgm:cxn modelId="{E441F732-7FDF-4745-A498-FC6B6C2AE346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1CC2263-3472-438B-A51C-DAB76CF73B66}" type="presParOf" srcId="{C80F1E1C-B5CD-4D98-90E1-E56C80BA5ADC}" destId="{1B0B75E7-BF55-48EA-A677-A094707EDCA4}" srcOrd="0" destOrd="0" presId="urn:microsoft.com/office/officeart/2005/8/layout/vList5"/>
    <dgm:cxn modelId="{C8DE3E96-1A3F-498E-B5C4-BF344F1EB439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земельными ресурсами </a:t>
          </a:r>
          <a:r>
            <a: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имуществом 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39,5 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77778" custScaleY="27122" custLinFactNeighborX="-136" custLinFactNeighborY="-20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9AD16-2BCD-4739-8731-7E4F33416211}" type="presOf" srcId="{DA746A9A-C824-472C-8746-7748AABC8BD4}" destId="{ED8A8DF6-8780-4824-8247-1A4C7B0D4373}" srcOrd="0" destOrd="0" presId="urn:microsoft.com/office/officeart/2005/8/layout/vList5"/>
    <dgm:cxn modelId="{5821C084-4A9B-4B82-A15F-4AE2FAB30602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05BBF4A2-41BB-4D03-98EF-5E733958DBC7}" type="presParOf" srcId="{C80F1E1C-B5CD-4D98-90E1-E56C80BA5ADC}" destId="{1B0B75E7-BF55-48EA-A677-A094707EDCA4}" srcOrd="0" destOrd="0" presId="urn:microsoft.com/office/officeart/2005/8/layout/vList5"/>
    <dgm:cxn modelId="{0EB17A69-C171-414A-AAF9-9E856DA0CAE4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/>
            <a:t>Развитие молодежной политики, физической культуры и спорта</a:t>
          </a:r>
        </a:p>
        <a:p>
          <a:r>
            <a:rPr lang="ru-RU" sz="2200" b="1" u="sng" dirty="0"/>
            <a:t>10,4 млн руб</a:t>
          </a:r>
          <a:r>
            <a:rPr lang="ru-RU" sz="22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5328" custScaleY="64699" custLinFactNeighborX="29845" custLinFactNeighborY="-103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4A8944-3988-4F2D-902F-F08A00C1954E}" type="presOf" srcId="{DA746A9A-C824-472C-8746-7748AABC8BD4}" destId="{ED8A8DF6-8780-4824-8247-1A4C7B0D4373}" srcOrd="0" destOrd="0" presId="urn:microsoft.com/office/officeart/2005/8/layout/vList5"/>
    <dgm:cxn modelId="{031F7263-0D65-4BD5-B550-9876AB5445B7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647ADDC0-C43B-4F37-AA4B-24F003C44801}" type="presParOf" srcId="{C80F1E1C-B5CD-4D98-90E1-E56C80BA5ADC}" destId="{1B0B75E7-BF55-48EA-A677-A094707EDCA4}" srcOrd="0" destOrd="0" presId="urn:microsoft.com/office/officeart/2005/8/layout/vList5"/>
    <dgm:cxn modelId="{4DFB8FB9-8F21-4097-9B57-6EE0935F944F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граждан</a:t>
          </a:r>
        </a:p>
        <a:p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201,0 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58860" custScaleY="51997" custLinFactNeighborX="35907" custLinFactNeighborY="-84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FF129-FF62-4A64-87D0-CDC8F555D08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ACE621D-47C6-4620-93D3-20D1C2E93B62}" type="presOf" srcId="{DA746A9A-C824-472C-8746-7748AABC8BD4}" destId="{ED8A8DF6-8780-4824-8247-1A4C7B0D4373}" srcOrd="0" destOrd="0" presId="urn:microsoft.com/office/officeart/2005/8/layout/vList5"/>
    <dgm:cxn modelId="{6C799F16-9634-4118-90B4-A11759206BD1}" type="presParOf" srcId="{C80F1E1C-B5CD-4D98-90E1-E56C80BA5ADC}" destId="{1B0B75E7-BF55-48EA-A677-A094707EDCA4}" srcOrd="0" destOrd="0" presId="urn:microsoft.com/office/officeart/2005/8/layout/vList5"/>
    <dgm:cxn modelId="{8085A378-C859-4C33-90BF-1A14667BA0E7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0.73333</cdr:x>
      <cdr:y>0.68472</cdr:y>
    </cdr:from>
    <cdr:to>
      <cdr:x>0.99948</cdr:x>
      <cdr:y>0.99918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xmlns="" id="{286BDD56-3942-40ED-BD8C-D88861B5F24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19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36704" y="3600400"/>
          <a:ext cx="2299791" cy="1653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0.01703</cdr:x>
      <cdr:y>0.75921</cdr:y>
    </cdr:from>
    <cdr:to>
      <cdr:x>1</cdr:x>
      <cdr:y>0.97821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A20F1E1D-01CF-40A2-B3DA-59E191E258A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5977" y="3744416"/>
          <a:ext cx="8424936" cy="1080119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0.40496</cdr:x>
      <cdr:y>0.40425</cdr:y>
    </cdr:from>
    <cdr:to>
      <cdr:x>0.64846</cdr:x>
      <cdr:y>0.57658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xmlns="" id="{5B30819C-78B9-46BB-A28C-F6640F4F666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528392" y="2102264"/>
          <a:ext cx="2121607" cy="89617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0.2562</cdr:x>
      <cdr:y>0.39771</cdr:y>
    </cdr:from>
    <cdr:to>
      <cdr:x>0.42975</cdr:x>
      <cdr:y>0.48079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32248" y="2068227"/>
          <a:ext cx="1512136" cy="432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147, 6</a:t>
          </a:r>
        </a:p>
        <a:p xmlns:a="http://schemas.openxmlformats.org/drawingml/2006/main"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0.71074</cdr:x>
      <cdr:y>0.18537</cdr:y>
    </cdr:from>
    <cdr:to>
      <cdr:x>0.86776</cdr:x>
      <cdr:y>0.25461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2688" y="963992"/>
          <a:ext cx="1368110" cy="360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242,2</a:t>
          </a:r>
        </a:p>
      </cdr:txBody>
    </cdr:sp>
  </cdr:relSizeAnchor>
  <cdr:relSizeAnchor xmlns:cdr="http://schemas.openxmlformats.org/drawingml/2006/chartDrawing">
    <cdr:from>
      <cdr:x>0.45041</cdr:x>
      <cdr:y>0.25926</cdr:y>
    </cdr:from>
    <cdr:to>
      <cdr:x>0.59091</cdr:x>
      <cdr:y>0.34927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24418" y="1348261"/>
          <a:ext cx="1224172" cy="468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+64,1%</a:t>
          </a:r>
        </a:p>
      </cdr:txBody>
    </cdr:sp>
  </cdr:relSizeAnchor>
  <cdr:relSizeAnchor xmlns:cdr="http://schemas.openxmlformats.org/drawingml/2006/chartDrawing">
    <cdr:from>
      <cdr:x>0.45041</cdr:x>
      <cdr:y>0.40355</cdr:y>
    </cdr:from>
    <cdr:to>
      <cdr:x>0.59091</cdr:x>
      <cdr:y>0.48663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4418" y="2098623"/>
          <a:ext cx="1224172" cy="432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+18,9%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0.45042</cdr:x>
      <cdr:y>0.59361</cdr:y>
    </cdr:from>
    <cdr:to>
      <cdr:x>0.59091</cdr:x>
      <cdr:y>0.66977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924461" y="3086972"/>
          <a:ext cx="1224085" cy="396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+131,4%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0.32773</cdr:x>
      <cdr:y>0.44286</cdr:y>
    </cdr:from>
    <cdr:to>
      <cdr:x>0.61345</cdr:x>
      <cdr:y>0.54286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xmlns="" id="{112F3DC2-B694-4F8D-BC38-8350A2A7A4EB}"/>
            </a:ext>
          </a:extLst>
        </cdr:cNvPr>
        <cdr:cNvCxnSpPr/>
      </cdr:nvCxnSpPr>
      <cdr:spPr>
        <a:xfrm xmlns:a="http://schemas.openxmlformats.org/drawingml/2006/main">
          <a:off x="2808312" y="2232248"/>
          <a:ext cx="2448321" cy="50405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0.45378</cdr:x>
      <cdr:y>0.7</cdr:y>
    </cdr:from>
    <cdr:to>
      <cdr:x>0.63026</cdr:x>
      <cdr:y>0.75714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xmlns="" id="{C84F8706-BBCF-48FC-ADCB-8C788C1AB0F0}"/>
            </a:ext>
          </a:extLst>
        </cdr:cNvPr>
        <cdr:cNvCxnSpPr/>
      </cdr:nvCxnSpPr>
      <cdr:spPr>
        <a:xfrm xmlns:a="http://schemas.openxmlformats.org/drawingml/2006/main">
          <a:off x="3888432" y="3528392"/>
          <a:ext cx="1512210" cy="2880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0.42857</cdr:x>
      <cdr:y>0.4</cdr:y>
    </cdr:from>
    <cdr:to>
      <cdr:x>0.55462</cdr:x>
      <cdr:y>0.51429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672408" y="2016224"/>
          <a:ext cx="1080116" cy="576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-6,8%</a:t>
          </a:r>
        </a:p>
      </cdr:txBody>
    </cdr:sp>
  </cdr:relSizeAnchor>
  <cdr:relSizeAnchor xmlns:cdr="http://schemas.openxmlformats.org/drawingml/2006/chartDrawing">
    <cdr:from>
      <cdr:x>0.48739</cdr:x>
      <cdr:y>0.64286</cdr:y>
    </cdr:from>
    <cdr:to>
      <cdr:x>0.63025</cdr:x>
      <cdr:y>0.72857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176464" y="3240360"/>
          <a:ext cx="1224160" cy="432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-55,4%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3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xmlns="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xmlns="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xmlns="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3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xmlns="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3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xmlns="" id="{86EA097D-997E-4134-995A-9D2D9CD1D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xmlns="" id="{B89CE306-2542-499A-A598-14C8B574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193A6A4-994F-4FE7-AE9C-336C52A839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:a16="http://schemas.microsoft.com/office/drawing/2014/main" xmlns="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:a16="http://schemas.microsoft.com/office/drawing/2014/main" xmlns="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xmlns="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xmlns="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xmlns="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xmlns="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xmlns="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xmlns="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xmlns="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xmlns="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23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24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xmlns="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xmlns="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:a16="http://schemas.microsoft.com/office/drawing/2014/main" xmlns="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xmlns="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xmlns="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xmlns="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:a16="http://schemas.microsoft.com/office/drawing/2014/main" xmlns="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xmlns="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xmlns="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:a16="http://schemas.microsoft.com/office/drawing/2014/main" xmlns="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:a16="http://schemas.microsoft.com/office/drawing/2014/main" xmlns="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:a16="http://schemas.microsoft.com/office/drawing/2014/main" xmlns="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:a16="http://schemas.microsoft.com/office/drawing/2014/main" xmlns="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/>
              <a:t>	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xmlns="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71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xmlns="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:a16="http://schemas.microsoft.com/office/drawing/2014/main" xmlns="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xmlns="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xmlns="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:a16="http://schemas.microsoft.com/office/drawing/2014/main" xmlns="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xmlns="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:a16="http://schemas.microsoft.com/office/drawing/2014/main" xmlns="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xmlns="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:a16="http://schemas.microsoft.com/office/drawing/2014/main" xmlns="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:a16="http://schemas.microsoft.com/office/drawing/2014/main" xmlns="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:a16="http://schemas.microsoft.com/office/drawing/2014/main" xmlns="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xmlns="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:a16="http://schemas.microsoft.com/office/drawing/2014/main" xmlns="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:a16="http://schemas.microsoft.com/office/drawing/2014/main" xmlns="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:a16="http://schemas.microsoft.com/office/drawing/2014/main" xmlns="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:a16="http://schemas.microsoft.com/office/drawing/2014/main" xmlns="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:a16="http://schemas.microsoft.com/office/drawing/2014/main" xmlns="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:a16="http://schemas.microsoft.com/office/drawing/2014/main" xmlns="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:a16="http://schemas.microsoft.com/office/drawing/2014/main" xmlns="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:a16="http://schemas.microsoft.com/office/drawing/2014/main" xmlns="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:a16="http://schemas.microsoft.com/office/drawing/2014/main" xmlns="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:a16="http://schemas.microsoft.com/office/drawing/2014/main" xmlns="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:a16="http://schemas.microsoft.com/office/drawing/2014/main" xmlns="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:a16="http://schemas.microsoft.com/office/drawing/2014/main" xmlns="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:a16="http://schemas.microsoft.com/office/drawing/2014/main" xmlns="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01.12.2022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01.12.2022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6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microsoft.com/office/2007/relationships/hdphoto" Target="../media/hdphoto15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14.wdp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0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8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82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microsoft.com/office/2007/relationships/hdphoto" Target="../media/hdphoto18.wd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8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8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86.jpe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microsoft.com/office/2007/relationships/hdphoto" Target="../media/hdphoto19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99"/>
            <a:ext cx="9177593" cy="68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:a16="http://schemas.microsoft.com/office/drawing/2014/main" xmlns="" id="{9980F40A-A658-4AE7-8679-7EBEA774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04664"/>
            <a:ext cx="72443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О проекте бюджета Пермского муниципального округа </a:t>
            </a:r>
          </a:p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на 2023 год и на плановый период </a:t>
            </a:r>
          </a:p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2024-2025 годов</a:t>
            </a:r>
          </a:p>
        </p:txBody>
      </p:sp>
      <p:sp>
        <p:nvSpPr>
          <p:cNvPr id="13318" name="TextBox 4">
            <a:extLst>
              <a:ext uri="{FF2B5EF4-FFF2-40B4-BE49-F238E27FC236}">
                <a16:creationId xmlns:a16="http://schemas.microsoft.com/office/drawing/2014/main" xmlns="" id="{08326B9D-083E-46C3-A8D1-44336229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5534561"/>
            <a:ext cx="3578609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Докладчик: </a:t>
            </a:r>
          </a:p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Заместитель главы администрации Пермского муниципального района</a:t>
            </a:r>
          </a:p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Гладких Татьяна Николае</a:t>
            </a:r>
            <a:r>
              <a:rPr lang="ru-RU" altLang="ru-RU" sz="16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вна</a:t>
            </a:r>
          </a:p>
        </p:txBody>
      </p:sp>
    </p:spTree>
    <p:extLst>
      <p:ext uri="{BB962C8B-B14F-4D97-AF65-F5344CB8AC3E}">
        <p14:creationId xmlns:p14="http://schemas.microsoft.com/office/powerpoint/2010/main" val="4689292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>
            <a:extLst>
              <a:ext uri="{FF2B5EF4-FFF2-40B4-BE49-F238E27FC236}">
                <a16:creationId xmlns:a16="http://schemas.microsoft.com/office/drawing/2014/main" xmlns="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20281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555776" y="836712"/>
            <a:ext cx="6337399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межбюджетного регулирования бюджета Пермского муниципального округа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:a16="http://schemas.microsoft.com/office/drawing/2014/main" xmlns="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76114736"/>
              </p:ext>
            </p:extLst>
          </p:nvPr>
        </p:nvGraphicFramePr>
        <p:xfrm>
          <a:off x="334163" y="2276872"/>
          <a:ext cx="8559012" cy="432003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59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99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9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62,2273%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32 % +30,2273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60,2089%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+26,7089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5783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6006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Единый сельскохозяйственный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0485" name="Номер слайда 1">
            <a:extLst>
              <a:ext uri="{FF2B5EF4-FFF2-40B4-BE49-F238E27FC236}">
                <a16:creationId xmlns:a16="http://schemas.microsoft.com/office/drawing/2014/main" xmlns="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0484" name="Прямоугольник 1">
            <a:extLst>
              <a:ext uri="{FF2B5EF4-FFF2-40B4-BE49-F238E27FC236}">
                <a16:creationId xmlns:a16="http://schemas.microsoft.com/office/drawing/2014/main" xmlns="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10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:a16="http://schemas.microsoft.com/office/drawing/2014/main" xmlns="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688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округа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xmlns="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488306"/>
              </p:ext>
            </p:extLst>
          </p:nvPr>
        </p:nvGraphicFramePr>
        <p:xfrm>
          <a:off x="2555875" y="1196975"/>
          <a:ext cx="6307138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31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уточненный план *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6 113,2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5 315,7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5 326,6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5 511,6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6 549,0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5 345,7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5 326,6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5 511,6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- 435,8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-30,0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:a16="http://schemas.microsoft.com/office/drawing/2014/main" xmlns="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25780"/>
              </p:ext>
            </p:extLst>
          </p:nvPr>
        </p:nvGraphicFramePr>
        <p:xfrm>
          <a:off x="395288" y="3356993"/>
          <a:ext cx="8467725" cy="170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13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51,202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43,982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43,572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44,683</a:t>
                      </a: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70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54,852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44,231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43,572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44,683</a:t>
                      </a: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96127"/>
              </p:ext>
            </p:extLst>
          </p:nvPr>
        </p:nvGraphicFramePr>
        <p:xfrm>
          <a:off x="376197" y="5085184"/>
          <a:ext cx="8424862" cy="101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119,394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120,860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122,248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123,348</a:t>
                      </a: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1587" name="Picture 84">
            <a:extLst>
              <a:ext uri="{FF2B5EF4-FFF2-40B4-BE49-F238E27FC236}">
                <a16:creationId xmlns:a16="http://schemas.microsoft.com/office/drawing/2014/main" xmlns="" id="{E0E1BD7A-9E39-4DE1-852B-04B048D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1287"/>
            <a:ext cx="20780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консолидированного бюджета на 01.10.2022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9727665"/>
              </p:ext>
            </p:extLst>
          </p:nvPr>
        </p:nvGraphicFramePr>
        <p:xfrm>
          <a:off x="81825" y="1484784"/>
          <a:ext cx="859463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4456" y="332656"/>
            <a:ext cx="6831744" cy="129614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Пермского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2-2025 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:a16="http://schemas.microsoft.com/office/drawing/2014/main" xmlns="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349304"/>
              </p:ext>
            </p:extLst>
          </p:nvPr>
        </p:nvGraphicFramePr>
        <p:xfrm>
          <a:off x="161924" y="2144317"/>
          <a:ext cx="8982076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4" y="2132856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Georgia"/>
                <a:cs typeface="+mn-cs"/>
              </a:rPr>
              <a:t>млн 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:a16="http://schemas.microsoft.com/office/drawing/2014/main" xmlns="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6E757F3B-2966-46D9-8493-A2D8F80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2" y="476673"/>
            <a:ext cx="2016224" cy="13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408711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-2023 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:a16="http://schemas.microsoft.com/office/drawing/2014/main" xmlns="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6" r:id="rId3" imgW="2840982" imgH="1969179" progId="Excel.Chart.8">
                  <p:embed/>
                </p:oleObj>
              </mc:Choice>
              <mc:Fallback>
                <p:oleObj r:id="rId3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xmlns="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574939"/>
              </p:ext>
            </p:extLst>
          </p:nvPr>
        </p:nvGraphicFramePr>
        <p:xfrm>
          <a:off x="4499992" y="1916832"/>
          <a:ext cx="446449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xmlns="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474317"/>
              </p:ext>
            </p:extLst>
          </p:nvPr>
        </p:nvGraphicFramePr>
        <p:xfrm>
          <a:off x="323528" y="1988840"/>
          <a:ext cx="38884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:a16="http://schemas.microsoft.com/office/drawing/2014/main" xmlns="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80" name="Picture 10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5"/>
          <a:stretch/>
        </p:blipFill>
        <p:spPr bwMode="auto">
          <a:xfrm>
            <a:off x="2123728" y="5301208"/>
            <a:ext cx="5114925" cy="14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округа на 202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%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928408"/>
              </p:ext>
            </p:extLst>
          </p:nvPr>
        </p:nvGraphicFramePr>
        <p:xfrm>
          <a:off x="251520" y="1412776"/>
          <a:ext cx="8640960" cy="525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7" name="Номер слайда 1">
            <a:extLst>
              <a:ext uri="{FF2B5EF4-FFF2-40B4-BE49-F238E27FC236}">
                <a16:creationId xmlns:a16="http://schemas.microsoft.com/office/drawing/2014/main" xmlns="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1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20885"/>
              </p:ext>
            </p:extLst>
          </p:nvPr>
        </p:nvGraphicFramePr>
        <p:xfrm>
          <a:off x="395288" y="1527175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0" name="Picture 2">
            <a:extLst>
              <a:ext uri="{FF2B5EF4-FFF2-40B4-BE49-F238E27FC236}">
                <a16:creationId xmlns:a16="http://schemas.microsoft.com/office/drawing/2014/main" xmlns="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" b="89488" l="5280" r="95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1399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>
            <a:extLst>
              <a:ext uri="{FF2B5EF4-FFF2-40B4-BE49-F238E27FC236}">
                <a16:creationId xmlns:a16="http://schemas.microsoft.com/office/drawing/2014/main" xmlns="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2022-2025 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7654" name="Номер слайда 2">
            <a:extLst>
              <a:ext uri="{FF2B5EF4-FFF2-40B4-BE49-F238E27FC236}">
                <a16:creationId xmlns:a16="http://schemas.microsoft.com/office/drawing/2014/main" xmlns="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1610742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:a16="http://schemas.microsoft.com/office/drawing/2014/main" xmlns="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:a16="http://schemas.microsoft.com/office/drawing/2014/main" xmlns="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67820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2022-2025 годы (с учетом доп. норматива по НДФЛ  взамен 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798342"/>
              </p:ext>
            </p:extLst>
          </p:nvPr>
        </p:nvGraphicFramePr>
        <p:xfrm>
          <a:off x="251521" y="2131827"/>
          <a:ext cx="8712968" cy="457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:a16="http://schemas.microsoft.com/office/drawing/2014/main" xmlns="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140992" cy="14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:a16="http://schemas.microsoft.com/office/drawing/2014/main" xmlns="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8680"/>
            <a:ext cx="30575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:a16="http://schemas.microsoft.com/office/drawing/2014/main" xmlns="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06057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:a16="http://schemas.microsoft.com/office/drawing/2014/main" xmlns="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104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2022-2025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571617"/>
              </p:ext>
            </p:extLst>
          </p:nvPr>
        </p:nvGraphicFramePr>
        <p:xfrm>
          <a:off x="323528" y="1873796"/>
          <a:ext cx="856932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:a16="http://schemas.microsoft.com/office/drawing/2014/main" xmlns="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0758" y="829351"/>
            <a:ext cx="7056784" cy="1071141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Налоги на совокупный доход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25588"/>
              </p:ext>
            </p:extLst>
          </p:nvPr>
        </p:nvGraphicFramePr>
        <p:xfrm>
          <a:off x="251520" y="2348880"/>
          <a:ext cx="8712969" cy="4085024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7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48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65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79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79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83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первоначальный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уточненный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2023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упрощенной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патентной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Итого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6745"/>
          <a:stretch/>
        </p:blipFill>
        <p:spPr bwMode="auto">
          <a:xfrm>
            <a:off x="251520" y="569608"/>
            <a:ext cx="2000835" cy="159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65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51642" b="64148"/>
          <a:stretch/>
        </p:blipFill>
        <p:spPr bwMode="auto">
          <a:xfrm>
            <a:off x="971600" y="3645024"/>
            <a:ext cx="1296144" cy="101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38901" y="666810"/>
            <a:ext cx="6194736" cy="1071141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Налоги на имущество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400" b="1" dirty="0">
                <a:latin typeface="Times New Roman" panose="02020603050405020304" pitchFamily="18" charset="0"/>
              </a:rPr>
              <a:t>2</a:t>
            </a:r>
            <a:r>
              <a:rPr lang="ru-RU" altLang="ru-RU" sz="24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713531"/>
              </p:ext>
            </p:extLst>
          </p:nvPr>
        </p:nvGraphicFramePr>
        <p:xfrm>
          <a:off x="207136" y="4797152"/>
          <a:ext cx="8677436" cy="1763039"/>
        </p:xfrm>
        <a:graphic>
          <a:graphicData uri="http://schemas.openxmlformats.org/drawingml/2006/table">
            <a:tbl>
              <a:tblPr/>
              <a:tblGrid>
                <a:gridCol w="2291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71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Налоги на имущество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582,2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Транспортный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Земельный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:a16="http://schemas.microsoft.com/office/drawing/2014/main" xmlns="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47393"/>
              </p:ext>
            </p:extLst>
          </p:nvPr>
        </p:nvGraphicFramePr>
        <p:xfrm>
          <a:off x="1907704" y="2132856"/>
          <a:ext cx="70567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9484" r="70495" b="5126"/>
          <a:stretch/>
        </p:blipFill>
        <p:spPr bwMode="auto">
          <a:xfrm>
            <a:off x="107504" y="2276872"/>
            <a:ext cx="1293077" cy="179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1" t="32460"/>
          <a:stretch/>
        </p:blipFill>
        <p:spPr bwMode="auto">
          <a:xfrm>
            <a:off x="188832" y="548680"/>
            <a:ext cx="2969183" cy="163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67" y="1888579"/>
            <a:ext cx="198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% к предыдущему периоду</a:t>
            </a:r>
          </a:p>
        </p:txBody>
      </p:sp>
    </p:spTree>
    <p:extLst>
      <p:ext uri="{BB962C8B-B14F-4D97-AF65-F5344CB8AC3E}">
        <p14:creationId xmlns:p14="http://schemas.microsoft.com/office/powerpoint/2010/main" val="13771298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7.pngwing.com/pngs/321/684/png-transparent-kraft-paper-kraft-paper-old-paper-nostalgic-backgroun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6" b="95042" l="4674" r="95543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4704"/>
            <a:ext cx="986509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68300"/>
            <a:ext cx="7776864" cy="1008063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Общая характеристика муниципального образования Пермский муниципальный округ</a:t>
            </a:r>
          </a:p>
        </p:txBody>
      </p:sp>
      <p:sp>
        <p:nvSpPr>
          <p:cNvPr id="14340" name="Номер слайда 4">
            <a:extLst>
              <a:ext uri="{FF2B5EF4-FFF2-40B4-BE49-F238E27FC236}">
                <a16:creationId xmlns:a16="http://schemas.microsoft.com/office/drawing/2014/main" xmlns="" id="{BF060020-BBBA-45AC-8C08-194F2058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1D666CE-4372-425D-9E4A-4CE5D8B18B94}" type="slidenum">
              <a:rPr lang="ru-RU" altLang="ru-RU" sz="1800">
                <a:solidFill>
                  <a:srgbClr val="FFFFFF"/>
                </a:solidFill>
              </a:rPr>
              <a:pPr/>
              <a:t>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xmlns="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381" y="2193617"/>
            <a:ext cx="3559413" cy="431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:a16="http://schemas.microsoft.com/office/drawing/2014/main" xmlns="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3 753,05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/>
              <a:t>32 чел. 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:a16="http://schemas.microsoft.com/office/drawing/2014/main" xmlns="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/>
              <a:t>118 768 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:a16="http://schemas.microsoft.com/office/drawing/2014/main" xmlns="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68" y="3407539"/>
            <a:ext cx="3960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/>
              <a:t>Основные виды экономической деятельности:</a:t>
            </a:r>
          </a:p>
          <a:p>
            <a:endParaRPr lang="ru-RU" altLang="ru-RU" sz="1800" dirty="0">
              <a:solidFill>
                <a:srgbClr val="0000FF"/>
              </a:solidFill>
            </a:endParaRPr>
          </a:p>
          <a:p>
            <a:r>
              <a:rPr lang="ru-RU" altLang="ru-RU" sz="1800" dirty="0">
                <a:solidFill>
                  <a:srgbClr val="0000FF"/>
                </a:solidFill>
              </a:rPr>
              <a:t>        </a:t>
            </a:r>
            <a:r>
              <a:rPr lang="ru-RU" altLang="ru-RU" sz="1800" b="1" dirty="0"/>
              <a:t>обрабатывающее производство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транспортировка и хранение</a:t>
            </a:r>
          </a:p>
          <a:p>
            <a:r>
              <a:rPr lang="ru-RU" altLang="ru-RU" sz="1800" b="1" dirty="0"/>
              <a:t>         </a:t>
            </a:r>
          </a:p>
          <a:p>
            <a:r>
              <a:rPr lang="ru-RU" altLang="ru-RU" sz="1800" b="1" dirty="0"/>
              <a:t>          строительство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 сельское хозяйство</a:t>
            </a:r>
          </a:p>
          <a:p>
            <a:endParaRPr lang="ru-RU" altLang="ru-RU" sz="1800" b="1" dirty="0"/>
          </a:p>
          <a:p>
            <a:endParaRPr lang="ru-RU" altLang="ru-RU" sz="1800" b="1" dirty="0"/>
          </a:p>
        </p:txBody>
      </p:sp>
      <p:pic>
        <p:nvPicPr>
          <p:cNvPr id="14345" name="Picture 6">
            <a:extLst>
              <a:ext uri="{FF2B5EF4-FFF2-40B4-BE49-F238E27FC236}">
                <a16:creationId xmlns:a16="http://schemas.microsoft.com/office/drawing/2014/main" xmlns="" id="{B3EE040C-5E87-4A73-900E-A76E3A23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:a16="http://schemas.microsoft.com/office/drawing/2014/main" xmlns="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01" y="4759325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C:\Users\feu21-03\Documents\Работа\Презентации\рисунки для презентации к проекту бюджета\computer-icons-architectural-engineering-construction-worker-building-equipment-clipart.jpg">
            <a:extLst>
              <a:ext uri="{FF2B5EF4-FFF2-40B4-BE49-F238E27FC236}">
                <a16:creationId xmlns:a16="http://schemas.microsoft.com/office/drawing/2014/main" xmlns="" id="{8B8D5BB4-A3E9-4EF9-B83D-9529428C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44329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C:\Users\feu21-03\Documents\Работа\Презентации\рисунки для презентации к проекту бюджета\depositphotos_58965017-stock-illustration-tractor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0611" r="13844" b="7913"/>
          <a:stretch/>
        </p:blipFill>
        <p:spPr bwMode="auto">
          <a:xfrm>
            <a:off x="1043608" y="5869470"/>
            <a:ext cx="485602" cy="3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0" descr="C:\Documents and Settings\b_alex\Рабочий стол\gerb.png">
            <a:extLst>
              <a:ext uri="{FF2B5EF4-FFF2-40B4-BE49-F238E27FC236}">
                <a16:creationId xmlns:a16="http://schemas.microsoft.com/office/drawing/2014/main" xmlns="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3" y="178916"/>
            <a:ext cx="720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F7D10779-FB2C-429F-B076-1947D4B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215979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:a16="http://schemas.microsoft.com/office/drawing/2014/main" xmlns="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7" y="212319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:a16="http://schemas.microsoft.com/office/drawing/2014/main" xmlns="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94" y="692696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2022-2025 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030533"/>
              </p:ext>
            </p:extLst>
          </p:nvPr>
        </p:nvGraphicFramePr>
        <p:xfrm>
          <a:off x="323528" y="1503909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:a16="http://schemas.microsoft.com/office/drawing/2014/main" xmlns="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:a16="http://schemas.microsoft.com/office/drawing/2014/main" xmlns="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:a16="http://schemas.microsoft.com/office/drawing/2014/main" xmlns="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492896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xmlns="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65150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2022-2025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454481"/>
              </p:ext>
            </p:extLst>
          </p:nvPr>
        </p:nvGraphicFramePr>
        <p:xfrm>
          <a:off x="206759" y="2301875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:a16="http://schemas.microsoft.com/office/drawing/2014/main" xmlns="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30941" y="404664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использования имущества 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29575"/>
              </p:ext>
            </p:extLst>
          </p:nvPr>
        </p:nvGraphicFramePr>
        <p:xfrm>
          <a:off x="0" y="1216031"/>
          <a:ext cx="8999893" cy="530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292433" cy="16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9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447391"/>
              </p:ext>
            </p:extLst>
          </p:nvPr>
        </p:nvGraphicFramePr>
        <p:xfrm>
          <a:off x="-324544" y="1288039"/>
          <a:ext cx="9158846" cy="624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продажи материальных и нематериальных активов 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:a16="http://schemas.microsoft.com/office/drawing/2014/main" xmlns="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2"/>
          <a:stretch/>
        </p:blipFill>
        <p:spPr bwMode="auto">
          <a:xfrm>
            <a:off x="-108520" y="1484784"/>
            <a:ext cx="2304256" cy="22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19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002678"/>
              </p:ext>
            </p:extLst>
          </p:nvPr>
        </p:nvGraphicFramePr>
        <p:xfrm>
          <a:off x="106233" y="1432055"/>
          <a:ext cx="8930263" cy="615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176902" cy="184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Средства, передаваемые из бюджета Пермского края в виде дотаций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20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:a16="http://schemas.microsoft.com/office/drawing/2014/main" xmlns="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25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:a16="http://schemas.microsoft.com/office/drawing/2014/main" xmlns="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28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округа</a:t>
            </a:r>
          </a:p>
          <a:p>
            <a:pPr algn="ctr" eaLnBrk="1" hangingPunct="1"/>
            <a:r>
              <a:rPr lang="ru-RU" altLang="ru-RU" sz="2400" b="1" dirty="0"/>
              <a:t> на 2022-2025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229594"/>
              </p:ext>
            </p:extLst>
          </p:nvPr>
        </p:nvGraphicFramePr>
        <p:xfrm>
          <a:off x="184150" y="2184400"/>
          <a:ext cx="8863013" cy="521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:a16="http://schemas.microsoft.com/office/drawing/2014/main" xmlns="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3650" r="7543" b="7611"/>
          <a:stretch/>
        </p:blipFill>
        <p:spPr bwMode="auto">
          <a:xfrm>
            <a:off x="251520" y="514043"/>
            <a:ext cx="1656184" cy="16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5416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2023 – 2025 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:a16="http://schemas.microsoft.com/office/drawing/2014/main" xmlns="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xmlns="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:a16="http://schemas.microsoft.com/office/drawing/2014/main" xmlns="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5824092" y="29083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:a16="http://schemas.microsoft.com/office/drawing/2014/main" xmlns="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</a:t>
            </a:r>
          </a:p>
        </p:txBody>
      </p:sp>
      <p:sp>
        <p:nvSpPr>
          <p:cNvPr id="36878" name="TextBox 23">
            <a:extLst>
              <a:ext uri="{FF2B5EF4-FFF2-40B4-BE49-F238E27FC236}">
                <a16:creationId xmlns:a16="http://schemas.microsoft.com/office/drawing/2014/main" xmlns="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:a16="http://schemas.microsoft.com/office/drawing/2014/main" xmlns="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485" y="2881846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BD107EFF-3AFE-4E74-818A-639A335CED81}"/>
              </a:ext>
            </a:extLst>
          </p:cNvPr>
          <p:cNvSpPr/>
          <p:nvPr/>
        </p:nvSpPr>
        <p:spPr>
          <a:xfrm>
            <a:off x="6590806" y="2810939"/>
            <a:ext cx="2517698" cy="16124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обеспечение уровня оплаты труда работников муниципальных учреждений социальной сферы в соответствии с Указом Президента Российской Федерации от 7 мая 2012 года №597 «О мероприятиях по реализации государственной социальной политики»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61C8B238-677C-439B-8584-D330E6B9CCEC}"/>
              </a:ext>
            </a:extLst>
          </p:cNvPr>
          <p:cNvSpPr/>
          <p:nvPr/>
        </p:nvSpPr>
        <p:spPr>
          <a:xfrm>
            <a:off x="6480287" y="4561187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B83BA814-5E1B-4F0B-BB1C-C53BEEA52456}"/>
              </a:ext>
            </a:extLst>
          </p:cNvPr>
          <p:cNvSpPr/>
          <p:nvPr/>
        </p:nvSpPr>
        <p:spPr>
          <a:xfrm>
            <a:off x="71438" y="2604294"/>
            <a:ext cx="2376487" cy="1400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 путем централизации закупок и передачи отдельных полномочий по осуществлению закупок одному уполномоченному органу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округа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3F2136E0-CF8F-4AB3-B3A9-8B2D52A96D65}"/>
              </a:ext>
            </a:extLst>
          </p:cNvPr>
          <p:cNvSpPr/>
          <p:nvPr/>
        </p:nvSpPr>
        <p:spPr>
          <a:xfrm>
            <a:off x="5846764" y="5651597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повышение качества содержания улично-дорожной сети и благоустройства населенных пунктов округа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2E9AE162-E6A6-4324-BEFC-15A51A586A45}"/>
              </a:ext>
            </a:extLst>
          </p:cNvPr>
          <p:cNvSpPr/>
          <p:nvPr/>
        </p:nvSpPr>
        <p:spPr>
          <a:xfrm>
            <a:off x="6416229" y="1326357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увеличение количества получателей услуг дошкольного, начального, основного, среднего общего образования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DBBDFAFE-6209-47D0-86C4-C6C4C310A0E4}"/>
              </a:ext>
            </a:extLst>
          </p:cNvPr>
          <p:cNvSpPr/>
          <p:nvPr/>
        </p:nvSpPr>
        <p:spPr>
          <a:xfrm>
            <a:off x="71438" y="1304925"/>
            <a:ext cx="284437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сохранением преемственности в отношении действующих расходных обязательств, определенных ранее органами местного самоуправления района и сельских поселений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:a16="http://schemas.microsoft.com/office/drawing/2014/main" xmlns="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программный формат с отражением в муниципальных программах показателей стратегических документов и их целевых значений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:a16="http://schemas.microsoft.com/office/drawing/2014/main" xmlns="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xmlns="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:a16="http://schemas.microsoft.com/office/drawing/2014/main" xmlns="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7929" name="Заголовок 3">
            <a:extLst>
              <a:ext uri="{FF2B5EF4-FFF2-40B4-BE49-F238E27FC236}">
                <a16:creationId xmlns:a16="http://schemas.microsoft.com/office/drawing/2014/main" xmlns="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14734" y="980728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</a:t>
            </a:r>
            <a:r>
              <a:rPr lang="en-US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" y="1876160"/>
            <a:ext cx="4384801" cy="33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1696" y="1638949"/>
            <a:ext cx="45395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Обеспечение устойчивого сокращения непригодного для проживания жилищного фонда – </a:t>
            </a:r>
            <a:r>
              <a:rPr lang="en-US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133</a:t>
            </a:r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,4</a:t>
            </a:r>
            <a:r>
              <a:rPr lang="en-US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млн руб.</a:t>
            </a:r>
          </a:p>
          <a:p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(в </a:t>
            </a:r>
            <a:r>
              <a:rPr lang="ru-RU" sz="2800" i="1" dirty="0" err="1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Култаевской</a:t>
            </a:r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Савинской, </a:t>
            </a:r>
            <a:r>
              <a:rPr lang="ru-RU" sz="2800" i="1" dirty="0" err="1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Усть-Качкинской</a:t>
            </a:r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сельских территориях)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791" y="5534931"/>
            <a:ext cx="769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</a:rPr>
              <a:t>Реализация программ формирования современной городской среды – 38,8 млн руб.</a:t>
            </a:r>
          </a:p>
        </p:txBody>
      </p:sp>
      <p:pic>
        <p:nvPicPr>
          <p:cNvPr id="8" name="Picture 4" descr="https://cdn4.tass.ru/width/1200_4ce85301/tass/m2/uploads/i/20190912/5168697.jpg">
            <a:extLst>
              <a:ext uri="{FF2B5EF4-FFF2-40B4-BE49-F238E27FC236}">
                <a16:creationId xmlns:a16="http://schemas.microsoft.com/office/drawing/2014/main" xmlns="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63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:a16="http://schemas.microsoft.com/office/drawing/2014/main" xmlns="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:a16="http://schemas.microsoft.com/office/drawing/2014/main" xmlns="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:a16="http://schemas.microsoft.com/office/drawing/2014/main" xmlns="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8717" y="86765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</a:t>
            </a:r>
            <a:r>
              <a:rPr lang="en-US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52" y="1560586"/>
            <a:ext cx="4861639" cy="424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569" y="1457587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Ремонт автомобильных дорог Пермского муниципального </a:t>
            </a:r>
            <a:r>
              <a:rPr lang="ru-RU" sz="2400" b="1" i="1" dirty="0" smtClean="0">
                <a:solidFill>
                  <a:srgbClr val="C4652D">
                    <a:lumMod val="75000"/>
                  </a:srgbClr>
                </a:solidFill>
              </a:rPr>
              <a:t>округа </a:t>
            </a:r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– 75,5 млн руб</a:t>
            </a:r>
            <a:r>
              <a:rPr lang="ru-RU" sz="2400" b="1" i="1" dirty="0" smtClean="0">
                <a:solidFill>
                  <a:srgbClr val="C4652D">
                    <a:lumMod val="75000"/>
                  </a:srgbClr>
                </a:solidFill>
              </a:rPr>
              <a:t>.</a:t>
            </a:r>
            <a:r>
              <a:rPr lang="en-US" sz="2400" b="1" i="1" dirty="0" smtClean="0">
                <a:solidFill>
                  <a:srgbClr val="C4652D">
                    <a:lumMod val="75000"/>
                  </a:srgbClr>
                </a:solidFill>
              </a:rPr>
              <a:t> </a:t>
            </a:r>
            <a:r>
              <a:rPr lang="ru-RU" sz="2000" b="1" i="1" dirty="0">
                <a:solidFill>
                  <a:srgbClr val="C4652D">
                    <a:lumMod val="75000"/>
                  </a:srgbClr>
                </a:solidFill>
              </a:rPr>
              <a:t>протяженностью 7,896 км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1569" y="2789477"/>
            <a:ext cx="4482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Новые-</a:t>
            </a:r>
            <a:r>
              <a:rPr lang="ru-RU" sz="1800" dirty="0" err="1">
                <a:solidFill>
                  <a:prstClr val="black"/>
                </a:solidFill>
              </a:rPr>
              <a:t>Ляды</a:t>
            </a:r>
            <a:r>
              <a:rPr lang="ru-RU" sz="1800" dirty="0">
                <a:solidFill>
                  <a:prstClr val="black"/>
                </a:solidFill>
              </a:rPr>
              <a:t>-Троица (уч. Новые </a:t>
            </a:r>
            <a:r>
              <a:rPr lang="ru-RU" sz="1800" dirty="0" err="1">
                <a:solidFill>
                  <a:prstClr val="black"/>
                </a:solidFill>
              </a:rPr>
              <a:t>Ляды</a:t>
            </a:r>
            <a:r>
              <a:rPr lang="ru-RU" sz="1800" dirty="0">
                <a:solidFill>
                  <a:prstClr val="black"/>
                </a:solidFill>
              </a:rPr>
              <a:t>-Сылва)</a:t>
            </a: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автомобильной дороги </a:t>
            </a:r>
            <a:r>
              <a:rPr lang="ru-RU" sz="1800" dirty="0" err="1">
                <a:solidFill>
                  <a:prstClr val="black"/>
                </a:solidFill>
              </a:rPr>
              <a:t>Бродовский</a:t>
            </a:r>
            <a:r>
              <a:rPr lang="ru-RU" sz="1800" dirty="0">
                <a:solidFill>
                  <a:prstClr val="black"/>
                </a:solidFill>
              </a:rPr>
              <a:t> тракт-</a:t>
            </a:r>
            <a:r>
              <a:rPr lang="ru-RU" sz="1800" dirty="0" err="1">
                <a:solidFill>
                  <a:prstClr val="black"/>
                </a:solidFill>
              </a:rPr>
              <a:t>Мартьяново</a:t>
            </a:r>
            <a:endParaRPr lang="ru-RU" sz="1800" dirty="0">
              <a:solidFill>
                <a:prstClr val="black"/>
              </a:solidFill>
            </a:endParaRP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"Пермь-Екатеринбург"-Нефтяник</a:t>
            </a: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"Пермь-Екатеринбург"-</a:t>
            </a:r>
            <a:r>
              <a:rPr lang="ru-RU" sz="1800" dirty="0" err="1">
                <a:solidFill>
                  <a:prstClr val="black"/>
                </a:solidFill>
              </a:rPr>
              <a:t>Курашим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1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xmlns="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71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22155012"/>
              </p:ext>
            </p:extLst>
          </p:nvPr>
        </p:nvGraphicFramePr>
        <p:xfrm>
          <a:off x="179512" y="1484784"/>
          <a:ext cx="8785226" cy="49685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30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87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8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41 324,5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46 773,0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51 357,0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54 489,8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36 405,2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41 376,7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43 323,0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45 965,7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7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38 881,3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48 791,7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51 426,0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54 563,0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7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35 744,4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38 121,4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42 304,1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46 327,2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:a16="http://schemas.microsoft.com/office/drawing/2014/main" xmlns="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9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169" y="332656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:a16="http://schemas.microsoft.com/office/drawing/2014/main" xmlns="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xmlns="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9">
            <a:extLst>
              <a:ext uri="{FF2B5EF4-FFF2-40B4-BE49-F238E27FC236}">
                <a16:creationId xmlns:a16="http://schemas.microsoft.com/office/drawing/2014/main" xmlns="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04" name="TextBox 16383">
            <a:extLst>
              <a:ext uri="{FF2B5EF4-FFF2-40B4-BE49-F238E27FC236}">
                <a16:creationId xmlns:a16="http://schemas.microsoft.com/office/drawing/2014/main" xmlns="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:a16="http://schemas.microsoft.com/office/drawing/2014/main" xmlns="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1AD25F99-EBAB-470F-8F86-272B45B38D2E}"/>
              </a:ext>
            </a:extLst>
          </p:cNvPr>
          <p:cNvSpPr/>
          <p:nvPr/>
        </p:nvSpPr>
        <p:spPr>
          <a:xfrm>
            <a:off x="2665977" y="1309529"/>
            <a:ext cx="3578225" cy="616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11" name="TextBox 16393">
            <a:extLst>
              <a:ext uri="{FF2B5EF4-FFF2-40B4-BE49-F238E27FC236}">
                <a16:creationId xmlns:a16="http://schemas.microsoft.com/office/drawing/2014/main" xmlns="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4" y="1340768"/>
            <a:ext cx="4011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Национальные цели развития РФ, определенные Президентом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:a16="http://schemas.microsoft.com/office/drawing/2014/main" xmlns="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:a16="http://schemas.microsoft.com/office/drawing/2014/main" xmlns="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:a16="http://schemas.microsoft.com/office/drawing/2014/main" xmlns="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Муниципальные программы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округа на 2023 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:a16="http://schemas.microsoft.com/office/drawing/2014/main" xmlns="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:a16="http://schemas.microsoft.com/office/drawing/2014/main" xmlns="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463012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44128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98" r="94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348"/>
            <a:ext cx="2592288" cy="14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xmlns="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476672"/>
            <a:ext cx="608416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2022-20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634493"/>
              </p:ext>
            </p:extLst>
          </p:nvPr>
        </p:nvGraphicFramePr>
        <p:xfrm>
          <a:off x="107503" y="1556792"/>
          <a:ext cx="8928992" cy="5030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7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6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0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67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85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770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17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бюджет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(</a:t>
                      </a:r>
                      <a:r>
                        <a:rPr lang="ru-RU" sz="1600" b="1" u="none" strike="noStrike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5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608,4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643,5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1075,4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1 376,9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1 071,9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846,0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1 192,5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3 171,0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3 305,5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3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5 775,1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6 549,0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5 345,7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:a16="http://schemas.microsoft.com/office/drawing/2014/main" xmlns="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6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xmlns="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округа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2022-2023 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11849"/>
              </p:ext>
            </p:extLst>
          </p:nvPr>
        </p:nvGraphicFramePr>
        <p:xfrm>
          <a:off x="323528" y="1844675"/>
          <a:ext cx="8496622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130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3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8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42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бюджет на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2022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5 686,1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6 402,4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5 281,9</a:t>
                      </a: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97,8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146,6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63,8</a:t>
                      </a: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:a16="http://schemas.microsoft.com/office/drawing/2014/main" xmlns="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47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030950"/>
              </p:ext>
            </p:extLst>
          </p:nvPr>
        </p:nvGraphicFramePr>
        <p:xfrm>
          <a:off x="179512" y="1454583"/>
          <a:ext cx="8712968" cy="5153299"/>
        </p:xfrm>
        <a:graphic>
          <a:graphicData uri="http://schemas.openxmlformats.org/drawingml/2006/table">
            <a:tbl>
              <a:tblPr/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025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вес.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образования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2 912,00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дорожного хозяйства и благоустройство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сферы культуры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Совершенствование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управления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269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Улучшение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жилищных условий граждан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Управление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муниципальными финансами и муниципальным долгом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4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коммунального хозяйства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Управление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земельными ресурсами и имуществом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политики, физической культуры и спорта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населения и территории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направлений социальной сферы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Градостроительная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Сельское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комплексное развитие сельских территорий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Охрана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среды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Экономическое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210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5 281,93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:a16="http://schemas.microsoft.com/office/drawing/2014/main" xmlns="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32" l="9987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5893"/>
            <a:ext cx="273630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xmlns="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836712"/>
            <a:ext cx="6732240" cy="648072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2023 год,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8826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854694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91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084301"/>
              </p:ext>
            </p:extLst>
          </p:nvPr>
        </p:nvGraphicFramePr>
        <p:xfrm>
          <a:off x="134937" y="692697"/>
          <a:ext cx="8829551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1603"/>
            <a:ext cx="2520280" cy="20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9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87" y="548680"/>
            <a:ext cx="7489825" cy="791939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56880"/>
              </p:ext>
            </p:extLst>
          </p:nvPr>
        </p:nvGraphicFramePr>
        <p:xfrm>
          <a:off x="251521" y="2708920"/>
          <a:ext cx="8673500" cy="3960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64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86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233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334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информационной системе  «Контингент» для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получения услуги дошкольного образования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560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обучающихся в общеобразовательных организациях. 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9999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дополнительным образованием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общей численности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обучающихся образовательных организаций Пермского муниципального округа в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возрасте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kumimoji="0"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до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020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среднемесячной заработной платы отдельных категорий работников бюджетных 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50" y="1268760"/>
            <a:ext cx="8673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u="sng" dirty="0"/>
              <a:t>Цель программы:</a:t>
            </a:r>
            <a:r>
              <a:rPr lang="ru-RU" altLang="ru-RU" sz="1600" b="1" i="1" dirty="0"/>
              <a:t> </a:t>
            </a:r>
            <a:r>
              <a:rPr lang="ru-RU" sz="1600" i="1" dirty="0"/>
              <a:t>Комплексное развитие муниципальной системы образования, обеспечивающее каждому выпускнику качественное самоопределение, осознанный выбор своего будущего жизненного (в </a:t>
            </a:r>
            <a:r>
              <a:rPr lang="ru-RU" sz="1600" i="1" dirty="0" err="1"/>
              <a:t>т.ч</a:t>
            </a:r>
            <a:r>
              <a:rPr lang="ru-RU" sz="1600" i="1" dirty="0"/>
              <a:t>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общества.</a:t>
            </a:r>
            <a:endParaRPr lang="ru-RU" alt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9017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Box 2">
            <a:extLst>
              <a:ext uri="{FF2B5EF4-FFF2-40B4-BE49-F238E27FC236}">
                <a16:creationId xmlns="" xmlns:a16="http://schemas.microsoft.com/office/drawing/2014/main" id="{B4347CCB-5BD9-4890-9818-6336C527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912933"/>
            <a:ext cx="610393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 </a:t>
            </a:r>
            <a:r>
              <a:rPr lang="ru-RU" altLang="ru-RU" sz="2400" b="1" dirty="0" smtClean="0"/>
              <a:t>округа </a:t>
            </a:r>
            <a:r>
              <a:rPr lang="ru-RU" altLang="ru-RU" sz="2400" b="1" dirty="0"/>
              <a:t>на Образование на  </a:t>
            </a:r>
            <a:r>
              <a:rPr lang="ru-RU" altLang="ru-RU" sz="2400" b="1" dirty="0" smtClean="0"/>
              <a:t>2022-2025 годы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085423"/>
              </p:ext>
            </p:extLst>
          </p:nvPr>
        </p:nvGraphicFramePr>
        <p:xfrm>
          <a:off x="323528" y="1463675"/>
          <a:ext cx="8615685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54" name="Picture 2" descr="http://obraz.volganet.ru/folder_5/folder_1/folder_25/folder_2/folder_3/folder_3/folder_1/images/%D0%BE%D0%B1%D1%80%D0%B0%D0%B7%D0%BE%D0%B2%D0%B0%D0%BD%D0%B8%D0%B5.jpg">
            <a:extLst>
              <a:ext uri="{FF2B5EF4-FFF2-40B4-BE49-F238E27FC236}">
                <a16:creationId xmlns="" xmlns:a16="http://schemas.microsoft.com/office/drawing/2014/main" id="{1CEF9F74-BA85-4862-AE1A-C7C9124A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833">
                        <a14:foregroundMark x1="9877" y1="81402" x2="37191" y2="90836"/>
                        <a14:foregroundMark x1="35494" y1="74663" x2="20062" y2="89218"/>
                        <a14:foregroundMark x1="27932" y1="84097" x2="32407" y2="91375"/>
                        <a14:foregroundMark x1="20062" y1="94070" x2="34877" y2="75202"/>
                        <a14:foregroundMark x1="55556" y1="68733" x2="51698" y2="81941"/>
                        <a14:foregroundMark x1="11728" y1="7008" x2="6944" y2="23181"/>
                        <a14:foregroundMark x1="31790" y1="21024" x2="46914" y2="16442"/>
                        <a14:foregroundMark x1="39043" y1="43127" x2="49846" y2="39892"/>
                        <a14:foregroundMark x1="43210" y1="40970" x2="53549" y2="39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3" y="476672"/>
            <a:ext cx="26939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5">
            <a:extLst>
              <a:ext uri="{FF2B5EF4-FFF2-40B4-BE49-F238E27FC236}">
                <a16:creationId xmlns="" xmlns:a16="http://schemas.microsoft.com/office/drawing/2014/main" id="{93D278DD-AA2E-4489-828D-8C4B6C60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0" y="242088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37</a:t>
            </a:fld>
            <a:endParaRPr lang="ru-RU" altLang="ru-RU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993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</a:t>
            </a:r>
            <a:r>
              <a:rPr lang="ru-RU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округа»,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лн руб.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81859"/>
              </p:ext>
            </p:extLst>
          </p:nvPr>
        </p:nvGraphicFramePr>
        <p:xfrm>
          <a:off x="236113" y="2852936"/>
          <a:ext cx="8785225" cy="354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5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0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вес, 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вес, 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  <a:endParaRPr lang="ru-RU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2 954,6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2 268,8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муниципального </a:t>
                      </a: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643,2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3 735,6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2 912,0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73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48680"/>
            <a:ext cx="7452320" cy="864096"/>
          </a:xfrm>
        </p:spPr>
        <p:txBody>
          <a:bodyPr/>
          <a:lstStyle/>
          <a:p>
            <a:pPr algn="ctr"/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общего образования</a:t>
            </a:r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479187"/>
              </p:ext>
            </p:extLst>
          </p:nvPr>
        </p:nvGraphicFramePr>
        <p:xfrm>
          <a:off x="250937" y="1484784"/>
          <a:ext cx="8640960" cy="18978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56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131,5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79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5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5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3798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133,9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" y="476672"/>
            <a:ext cx="1173249" cy="9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02A19A6-BAD2-47D2-A3D6-7B788588A0D4}"/>
              </a:ext>
            </a:extLst>
          </p:cNvPr>
          <p:cNvSpPr txBox="1">
            <a:spLocks/>
          </p:cNvSpPr>
          <p:nvPr/>
        </p:nvSpPr>
        <p:spPr bwMode="auto">
          <a:xfrm>
            <a:off x="1547489" y="3515683"/>
            <a:ext cx="741699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воспитания и дополнительного образования», за счет средств местного бюджета</a:t>
            </a:r>
            <a:endParaRPr lang="ru-RU" alt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2A7A8181-CD50-476E-B79F-A93898167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48828"/>
              </p:ext>
            </p:extLst>
          </p:nvPr>
        </p:nvGraphicFramePr>
        <p:xfrm>
          <a:off x="251520" y="4523090"/>
          <a:ext cx="8712968" cy="2122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40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88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542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90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6" marT="9526" marB="0" anchor="b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9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услуг по предоставлению спортивных объектов для осуществления уставных видов деятельности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6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835"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52" marT="45729" marB="45729" anchor="b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835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52" marT="45729" marB="45729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4" descr="http://fs.4geo.ru/get/editors/landingpage/1438598537-182385.jpg">
            <a:extLst>
              <a:ext uri="{FF2B5EF4-FFF2-40B4-BE49-F238E27FC236}">
                <a16:creationId xmlns="" xmlns:a16="http://schemas.microsoft.com/office/drawing/2014/main" id="{30CEA8FA-7614-449C-8E25-5FFA82D0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7" b="93993" l="0" r="100000">
                        <a14:foregroundMark x1="11307" y1="80919" x2="11307" y2="80919"/>
                        <a14:foregroundMark x1="14134" y1="83392" x2="14134" y2="83392"/>
                        <a14:foregroundMark x1="33216" y1="84452" x2="33216" y2="84452"/>
                        <a14:foregroundMark x1="24735" y1="84452" x2="24735" y2="84452"/>
                        <a14:foregroundMark x1="18728" y1="86572" x2="18728" y2="86572"/>
                        <a14:foregroundMark x1="91166" y1="80565" x2="84099" y2="83392"/>
                        <a14:foregroundMark x1="64664" y1="86572" x2="79859" y2="86572"/>
                        <a14:foregroundMark x1="71025" y1="25442" x2="96113" y2="45583"/>
                        <a14:foregroundMark x1="65018" y1="35336" x2="81625" y2="45936"/>
                        <a14:foregroundMark x1="65018" y1="28975" x2="99647" y2="32862"/>
                        <a14:foregroundMark x1="49117" y1="12367" x2="43816" y2="28975"/>
                        <a14:foregroundMark x1="48057" y1="14488" x2="58657" y2="20495"/>
                        <a14:foregroundMark x1="57951" y1="43816" x2="62898" y2="57244"/>
                        <a14:foregroundMark x1="34982" y1="45936" x2="45583" y2="56890"/>
                        <a14:foregroundMark x1="37809" y1="42403" x2="42049" y2="49117"/>
                        <a14:foregroundMark x1="79505" y1="62544" x2="91166" y2="66078"/>
                        <a14:foregroundMark x1="90106" y1="69611" x2="87633" y2="71025"/>
                        <a14:foregroundMark x1="92933" y1="47703" x2="92933" y2="55477"/>
                        <a14:foregroundMark x1="5300" y1="47350" x2="5300" y2="51237"/>
                        <a14:foregroundMark x1="7067" y1="45936" x2="7067" y2="5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4" y="3336046"/>
            <a:ext cx="1223961" cy="1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9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5"/>
            <a:ext cx="2268669" cy="1701501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8" y="1284132"/>
            <a:ext cx="2016224" cy="13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="" xmlns:a16="http://schemas.microsoft.com/office/drawing/2014/main" id="{5D1AF51D-B912-4BB9-90A9-AC37705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457200"/>
            <a:ext cx="6985000" cy="863600"/>
          </a:xfrm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начального общего, основного общего, среднего общего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образования», за 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BFBA9FA4-6777-428A-B244-D501A0745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326002"/>
              </p:ext>
            </p:extLst>
          </p:nvPr>
        </p:nvGraphicFramePr>
        <p:xfrm>
          <a:off x="250825" y="1268760"/>
          <a:ext cx="8712968" cy="5406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06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63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Организация питания обучающихся общеобразовательных организаций, проживающих в интернатах с круглосуточным проживанием при муниципальных общеобразовательных организациях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45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 проекта «Мобильный учитель» </a:t>
                      </a: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Предоставление бесплатного питания детям-инвалидам, обучающимся в общеобразовательных школах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Приобретение услуг по предоставлению спортивных объектов для осуществления уставных видов деятельности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9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Организация подвоза педагогических работников в образовательные учреждения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районного ресурсного центра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807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Центра образования цифрового и гуманитарного профилей</a:t>
                      </a:r>
                      <a:r>
                        <a:rPr lang="ru-RU" sz="1400" baseline="0" dirty="0" smtClean="0">
                          <a:latin typeface="+mn-lt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Точка роста»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05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20" marT="45707" marB="45707" anchor="ctr">
                    <a:solidFill>
                      <a:schemeClr val="bg2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345,6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2">
                        <a:alpha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317" name="Номер слайда 3">
            <a:extLst>
              <a:ext uri="{FF2B5EF4-FFF2-40B4-BE49-F238E27FC236}">
                <a16:creationId xmlns="" xmlns:a16="http://schemas.microsoft.com/office/drawing/2014/main" id="{531203F5-A58D-402D-A80D-B90798BC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1CFC6EF-0096-4F05-8C31-3701D5C158C1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53318" name="Picture 2" descr="http://nprospekt.ru/wp-content/uploads/2016/09/%D0%A8%D0%BA%D0%BE%D0%BB%D0%B0-%D0%BC%D0%B5%D1%88%D0%B0%D0%B5%D1%82-%D1%81%D0%BE%D1%86%D0%B8%D0%B0%D0%BB%D0%B8%D0%B7%D0%B0%D1%86%D0%B8%D0%B8-%D0%B4%D0%B5%D1%82%D0%B5%D0%B9.gif">
            <a:extLst>
              <a:ext uri="{FF2B5EF4-FFF2-40B4-BE49-F238E27FC236}">
                <a16:creationId xmlns="" xmlns:a16="http://schemas.microsoft.com/office/drawing/2014/main" id="{115BCA67-06BE-4D7D-87BD-75012E3A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0" b="100000" l="364" r="99273">
                        <a14:foregroundMark x1="6727" y1="68856" x2="22727" y2="92457"/>
                        <a14:foregroundMark x1="8545" y1="91971" x2="47273" y2="90024"/>
                        <a14:foregroundMark x1="19455" y1="68856" x2="24000" y2="81022"/>
                        <a14:foregroundMark x1="52727" y1="79805" x2="89636" y2="79075"/>
                        <a14:foregroundMark x1="90182" y1="66910" x2="92909" y2="81022"/>
                        <a14:foregroundMark x1="47273" y1="88808" x2="73818" y2="76642"/>
                        <a14:foregroundMark x1="68182" y1="82725" x2="82364" y2="82238"/>
                        <a14:foregroundMark x1="46364" y1="22384" x2="49636" y2="21168"/>
                        <a14:foregroundMark x1="31273" y1="51582" x2="55091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9" y="404664"/>
            <a:ext cx="187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="" xmlns:a16="http://schemas.microsoft.com/office/drawing/2014/main" id="{827AB4F9-1C2C-4D74-A52C-979E7400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549274"/>
            <a:ext cx="6120680" cy="1295549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«Образовательная среда нового поколения»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3A71078-F644-4E92-9D1A-101ACC1EF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719565"/>
              </p:ext>
            </p:extLst>
          </p:nvPr>
        </p:nvGraphicFramePr>
        <p:xfrm>
          <a:off x="179512" y="2132856"/>
          <a:ext cx="8712968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8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85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9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дополнительных мест в образовательных организациях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473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текущего и капитального ремонта муниципальных учреждений (организаций)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582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муниципальных программ, приоритетных муниципальных проектов в рамках приоритетных региональных проектов, инвестиционных проектов муниципальных образований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582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спортивных объектов, устройство спортивных площадок и оснащение объектов спортивным оборудованием и инвентарем для занятий физической культурой и спортом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601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4" marT="45715" marB="4571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7" name="Номер слайда 3">
            <a:extLst>
              <a:ext uri="{FF2B5EF4-FFF2-40B4-BE49-F238E27FC236}">
                <a16:creationId xmlns="" xmlns:a16="http://schemas.microsoft.com/office/drawing/2014/main" id="{72487555-A52D-4BF7-B198-7CF7D065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08173CE-3A45-47CA-99C9-46B4E7F16D61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3384376" cy="25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="" xmlns:a16="http://schemas.microsoft.com/office/drawing/2014/main" id="{6F046D22-7FBB-4289-89CD-4F272A9E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01008"/>
            <a:ext cx="8856984" cy="954693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Программы и прочие мероприятия в области образования», за счет средств местного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26DE670-2728-449B-88DA-CD5CF8C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7239440"/>
              </p:ext>
            </p:extLst>
          </p:nvPr>
        </p:nvGraphicFramePr>
        <p:xfrm>
          <a:off x="193391" y="4365104"/>
          <a:ext cx="8699089" cy="2149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4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28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органов местного самоуправления Пермского муниципального округа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75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52" marR="91452" marT="45733" marB="4573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93" name="Номер слайда 3">
            <a:extLst>
              <a:ext uri="{FF2B5EF4-FFF2-40B4-BE49-F238E27FC236}">
                <a16:creationId xmlns="" xmlns:a16="http://schemas.microsoft.com/office/drawing/2014/main" id="{8BB23E4B-A631-4107-9A32-206728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EBA7FD-D69F-47A7-BB58-7CD2434DD6BC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592C8A7-47F0-4875-8139-7B1403EB6A98}"/>
              </a:ext>
            </a:extLst>
          </p:cNvPr>
          <p:cNvSpPr txBox="1">
            <a:spLocks/>
          </p:cNvSpPr>
          <p:nvPr/>
        </p:nvSpPr>
        <p:spPr bwMode="auto">
          <a:xfrm>
            <a:off x="1300604" y="692696"/>
            <a:ext cx="7735892" cy="6429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Подпрограмма «Кадры системы </a:t>
            </a: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образования»,</a:t>
            </a:r>
            <a:b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счет средств местного </a:t>
            </a: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бюджета</a:t>
            </a:r>
            <a:endParaRPr lang="ru-RU" sz="2000" b="1" dirty="0">
              <a:solidFill>
                <a:schemeClr val="tx2"/>
              </a:solidFill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E9DBA7ED-E79D-487C-A651-03E40FA84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455157"/>
              </p:ext>
            </p:extLst>
          </p:nvPr>
        </p:nvGraphicFramePr>
        <p:xfrm>
          <a:off x="251520" y="1484784"/>
          <a:ext cx="8642226" cy="198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11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1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728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9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работников учреждений бюджетной сферы Пермского края путевками на санаторно-курортное лечение и оздоровление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94" name="Picture 2" descr="https://im2-tub-ru.yandex.net/i?id=5f87bc7ed5229b5ab35142af2f20b77c&amp;n=33&amp;h=225&amp;w=180">
            <a:extLst>
              <a:ext uri="{FF2B5EF4-FFF2-40B4-BE49-F238E27FC236}">
                <a16:creationId xmlns="" xmlns:a16="http://schemas.microsoft.com/office/drawing/2014/main" id="{1DE920C4-E946-48DE-BAFA-39F604E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5556" l="10000" r="93889">
                        <a14:foregroundMark x1="36667" y1="34222" x2="25000" y2="48000"/>
                        <a14:foregroundMark x1="23333" y1="38222" x2="27222" y2="50222"/>
                        <a14:foregroundMark x1="27222" y1="34222" x2="35000" y2="44889"/>
                        <a14:foregroundMark x1="70000" y1="38222" x2="74444" y2="48444"/>
                        <a14:foregroundMark x1="42778" y1="12444" x2="49444" y2="11556"/>
                        <a14:foregroundMark x1="49444" y1="12000" x2="57778" y2="14222"/>
                        <a14:foregroundMark x1="35000" y1="13333" x2="43333" y2="17333"/>
                        <a14:foregroundMark x1="38889" y1="8889" x2="42778" y2="18222"/>
                        <a14:foregroundMark x1="34444" y1="18222" x2="51667" y2="9778"/>
                        <a14:foregroundMark x1="46111" y1="9778" x2="56667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232"/>
            <a:ext cx="1703577" cy="17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8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" y="448811"/>
            <a:ext cx="1835696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637354"/>
            <a:ext cx="6949193" cy="6744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молодежной политики, физической культуры и спорта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514847"/>
              </p:ext>
            </p:extLst>
          </p:nvPr>
        </p:nvGraphicFramePr>
        <p:xfrm>
          <a:off x="193983" y="2837689"/>
          <a:ext cx="8698497" cy="15841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67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09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27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914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3 - 79 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+mn-lt"/>
                        </a:rPr>
                        <a:t>Количество молодежных активов на территории Пермского муниципального округа,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3" y="1616823"/>
            <a:ext cx="877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активного включения молодежи Пермского муниципального округа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</a:t>
            </a:r>
            <a:r>
              <a:rPr lang="ru-RU" sz="1600" i="1" dirty="0" smtClean="0"/>
              <a:t>округа</a:t>
            </a:r>
            <a:endParaRPr lang="ru-RU" altLang="ru-RU" sz="1600" i="1" dirty="0"/>
          </a:p>
        </p:txBody>
      </p:sp>
      <p:graphicFrame>
        <p:nvGraphicFramePr>
          <p:cNvPr id="8" name="Диаграмма 20" title="в % к пред.году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34485"/>
              </p:ext>
            </p:extLst>
          </p:nvPr>
        </p:nvGraphicFramePr>
        <p:xfrm>
          <a:off x="323528" y="4565880"/>
          <a:ext cx="8641085" cy="273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3983" y="4421865"/>
            <a:ext cx="1152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9" y="404664"/>
            <a:ext cx="8803030" cy="64807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b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в Пермском муниципальном округе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828943"/>
              </p:ext>
            </p:extLst>
          </p:nvPr>
        </p:nvGraphicFramePr>
        <p:xfrm>
          <a:off x="184395" y="1024617"/>
          <a:ext cx="8791024" cy="3336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9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9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61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6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реконструкция объектов общественной инфраструктуры муниципального значения, приобретение объектов недвижимого имущества в муниципальную собственность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60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мероприятий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спортивных сборных команд и обеспечение участия лиц, проходящих спортивную подготовку, в спортивных соревнованиях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и участие в спортивных и физкультурных (физкультурно-оздоровительных) мероприятиях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 занятия физической культурой и спортом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 занятия физической культурой и спортом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61842" y="5229200"/>
            <a:ext cx="881357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268587"/>
              </p:ext>
            </p:extLst>
          </p:nvPr>
        </p:nvGraphicFramePr>
        <p:xfrm>
          <a:off x="161842" y="4797152"/>
          <a:ext cx="8821815" cy="19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88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2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42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проектной активности молодежи и поддержка социально-значимых молодежных инициатив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79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55924" y="4293096"/>
            <a:ext cx="880303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в Пермском муниципальном округе»</a:t>
            </a:r>
          </a:p>
        </p:txBody>
      </p:sp>
    </p:spTree>
    <p:extLst>
      <p:ext uri="{BB962C8B-B14F-4D97-AF65-F5344CB8AC3E}">
        <p14:creationId xmlns:p14="http://schemas.microsoft.com/office/powerpoint/2010/main" val="17897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387"/>
            <a:ext cx="2300116" cy="15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836712"/>
            <a:ext cx="6192688" cy="711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сферы культуры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721375"/>
              </p:ext>
            </p:extLst>
          </p:nvPr>
        </p:nvGraphicFramePr>
        <p:xfrm>
          <a:off x="246064" y="2636912"/>
          <a:ext cx="8718550" cy="10818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78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2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46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49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Увеличение числа посещений культурных мероприятий (к уровню 2019г.),</a:t>
                      </a:r>
                      <a:r>
                        <a:rPr kumimoji="0"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1 642 168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950" y="1840468"/>
            <a:ext cx="7488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обеспечения равного доступа к культурным ценностям и творческой самореализации жителей Пермского округа</a:t>
            </a:r>
            <a:endParaRPr lang="ru-RU" altLang="ru-RU" sz="1600" i="1" dirty="0"/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057912"/>
              </p:ext>
            </p:extLst>
          </p:nvPr>
        </p:nvGraphicFramePr>
        <p:xfrm>
          <a:off x="246063" y="3338496"/>
          <a:ext cx="8641085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393305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824539"/>
              </p:ext>
            </p:extLst>
          </p:nvPr>
        </p:nvGraphicFramePr>
        <p:xfrm>
          <a:off x="251520" y="836712"/>
          <a:ext cx="8640960" cy="204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5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3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Сохранение, пополнение, популяризация музейного фонда и развитие музея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803030" cy="648072"/>
          </a:xfrm>
        </p:spPr>
        <p:txBody>
          <a:bodyPr/>
          <a:lstStyle/>
          <a:p>
            <a:pPr algn="ctr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79512" y="2924944"/>
            <a:ext cx="880303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«Развитие дополнительного образования детей в области искусства»</a:t>
            </a: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690430"/>
              </p:ext>
            </p:extLst>
          </p:nvPr>
        </p:nvGraphicFramePr>
        <p:xfrm>
          <a:off x="220599" y="3429000"/>
          <a:ext cx="8712968" cy="1653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71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08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художественного образования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824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образовательных организаций в сфере культуры Пермского муниципального округа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работников бюджетной сферы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79518" y="5013176"/>
            <a:ext cx="880303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142957"/>
              </p:ext>
            </p:extLst>
          </p:nvPr>
        </p:nvGraphicFramePr>
        <p:xfrm>
          <a:off x="179518" y="5623032"/>
          <a:ext cx="8712968" cy="111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69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0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0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3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49"/>
            <a:ext cx="1980652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568992"/>
              </p:ext>
            </p:extLst>
          </p:nvPr>
        </p:nvGraphicFramePr>
        <p:xfrm>
          <a:off x="231103" y="1418764"/>
          <a:ext cx="8640960" cy="517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735226"/>
            <a:ext cx="26642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5100" y="1484384"/>
            <a:ext cx="2829351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235,7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424790" y="1907381"/>
            <a:ext cx="2231466" cy="3037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 rot="21156518">
            <a:off x="3447967" y="1559631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+ 8,9%</a:t>
            </a:r>
          </a:p>
        </p:txBody>
      </p:sp>
      <p:sp>
        <p:nvSpPr>
          <p:cNvPr id="19" name="Прямоугольник 18"/>
          <p:cNvSpPr/>
          <p:nvPr/>
        </p:nvSpPr>
        <p:spPr>
          <a:xfrm rot="21381383">
            <a:off x="3490373" y="2951975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+ 4,1%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3464112" y="3361902"/>
            <a:ext cx="2150373" cy="297851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420654" y="5265443"/>
            <a:ext cx="2150373" cy="20748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21360944">
            <a:off x="3399435" y="4908402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+ 36,7%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632429" y="579639"/>
            <a:ext cx="7452320" cy="9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Пермского муниципального округа на оказание услуг (работ) домами культуры 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91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92278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Объемные показатели муниципальных услуг (работ) домов культуры и спорта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48</a:t>
            </a:fld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4998"/>
              </p:ext>
            </p:extLst>
          </p:nvPr>
        </p:nvGraphicFramePr>
        <p:xfrm>
          <a:off x="4283968" y="1314426"/>
          <a:ext cx="4752528" cy="5447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2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Дома спорта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12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муниципальных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(работ), ед.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Объем,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услуги (работы)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851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по месту  проживания граждан, </a:t>
                      </a:r>
                      <a:b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11 086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и физкультурных (физкультурно-оздоровительных) мероприятий среди различных групп населения,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22609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участия в спортивных и физкультурных (физкультурно-оздоровительных) мероприятиях среди различных групп населения, </a:t>
                      </a:r>
                      <a:b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участников мероприятий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21534"/>
              </p:ext>
            </p:extLst>
          </p:nvPr>
        </p:nvGraphicFramePr>
        <p:xfrm>
          <a:off x="107504" y="1324556"/>
          <a:ext cx="4104456" cy="54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43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Дома культуры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8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муниципальных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(работ), ед.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Объем,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услуги (работы)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8228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творчества,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368 824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122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библиотеки,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411 841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92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мероприятий, 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участников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117 141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437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:a16="http://schemas.microsoft.com/office/drawing/2014/main" xmlns="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2091" y="692696"/>
            <a:ext cx="7056784" cy="72062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округа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71574"/>
              </p:ext>
            </p:extLst>
          </p:nvPr>
        </p:nvGraphicFramePr>
        <p:xfrm>
          <a:off x="313242" y="2348880"/>
          <a:ext cx="8603310" cy="17038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4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84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63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Наименование целевого показателя (единица измерения)</a:t>
                      </a: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3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Численность населения Пермского муниципального округа,</a:t>
                      </a:r>
                      <a:r>
                        <a:rPr lang="ru-RU" sz="1600" baseline="0" dirty="0" smtClean="0">
                          <a:latin typeface="+mn-lt"/>
                        </a:rPr>
                        <a:t> чел.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121 700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09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инфраструктуры,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75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:a16="http://schemas.microsoft.com/office/drawing/2014/main" xmlns="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49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1" y="493268"/>
            <a:ext cx="1836581" cy="1711596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466576"/>
            <a:ext cx="6936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Обеспечение условий для развития человеческого </a:t>
            </a:r>
            <a:r>
              <a:rPr lang="ru-RU" sz="1600" i="1" dirty="0" smtClean="0"/>
              <a:t>потенциала </a:t>
            </a:r>
            <a:r>
              <a:rPr lang="ru-RU" sz="1600" i="1" dirty="0"/>
              <a:t>на территории Пермского </a:t>
            </a:r>
            <a:r>
              <a:rPr lang="ru-RU" sz="1600" i="1" dirty="0" smtClean="0"/>
              <a:t>муниципального </a:t>
            </a:r>
            <a:r>
              <a:rPr lang="ru-RU" sz="1600" i="1" dirty="0"/>
              <a:t>округа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330820"/>
              </p:ext>
            </p:extLst>
          </p:nvPr>
        </p:nvGraphicFramePr>
        <p:xfrm>
          <a:off x="275467" y="4365104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97171" y="414908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300192" y="2838450"/>
            <a:ext cx="26056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 dirty="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763567" y="3033713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25" y="4067174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">
            <a:extLst>
              <a:ext uri="{FF2B5EF4-FFF2-40B4-BE49-F238E27FC236}">
                <a16:creationId xmlns:a16="http://schemas.microsoft.com/office/drawing/2014/main" xmlns="" id="{5E787DB5-C7DA-460A-B9C5-8161A761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C574F4-1BC0-4714-8B73-0460A0DD3FB4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5815" name="Picture 39">
            <a:extLst>
              <a:ext uri="{FF2B5EF4-FFF2-40B4-BE49-F238E27FC236}">
                <a16:creationId xmlns:a16="http://schemas.microsoft.com/office/drawing/2014/main" xmlns="" id="{A0CB639C-73B6-4783-88AD-A7B13179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" y="488791"/>
            <a:ext cx="2062886" cy="147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720A31-27C8-40B8-913B-B63E730E9060}"/>
              </a:ext>
            </a:extLst>
          </p:cNvPr>
          <p:cNvSpPr txBox="1"/>
          <p:nvPr/>
        </p:nvSpPr>
        <p:spPr>
          <a:xfrm>
            <a:off x="1475656" y="810037"/>
            <a:ext cx="7488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подпрограммы </a:t>
            </a:r>
            <a:b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Семья и дети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Пермского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муниципального округа»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085151"/>
              </p:ext>
            </p:extLst>
          </p:nvPr>
        </p:nvGraphicFramePr>
        <p:xfrm>
          <a:off x="251521" y="1988840"/>
          <a:ext cx="8640959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оздоровительной кампании на территории Пермского муниципального округа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720A31-27C8-40B8-913B-B63E730E9060}"/>
              </a:ext>
            </a:extLst>
          </p:cNvPr>
          <p:cNvSpPr txBox="1"/>
          <p:nvPr/>
        </p:nvSpPr>
        <p:spPr>
          <a:xfrm>
            <a:off x="244619" y="4005064"/>
            <a:ext cx="8640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подпрограммы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«Обеспечение реализации муниципальной программы»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865690"/>
              </p:ext>
            </p:extLst>
          </p:nvPr>
        </p:nvGraphicFramePr>
        <p:xfrm>
          <a:off x="244619" y="4941168"/>
          <a:ext cx="8640959" cy="154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73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6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729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:a16="http://schemas.microsoft.com/office/drawing/2014/main" xmlns="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956" y="802109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886150"/>
              </p:ext>
            </p:extLst>
          </p:nvPr>
        </p:nvGraphicFramePr>
        <p:xfrm>
          <a:off x="269108" y="2708920"/>
          <a:ext cx="8640973" cy="1022492"/>
        </p:xfrm>
        <a:graphic>
          <a:graphicData uri="http://schemas.openxmlformats.org/drawingml/2006/table">
            <a:tbl>
              <a:tblPr/>
              <a:tblGrid>
                <a:gridCol w="766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86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2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96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Уровень преступности на 10000 населения, ед.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400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186,5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:a16="http://schemas.microsoft.com/office/drawing/2014/main" xmlns="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:a16="http://schemas.microsoft.com/office/drawing/2014/main" xmlns="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867" y="1527974"/>
            <a:ext cx="66254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Повышение уровня безопасности населения и территории Пермского муниципального округа.</a:t>
            </a:r>
          </a:p>
          <a:p>
            <a:pPr algn="just" eaLnBrk="1" hangingPunct="1"/>
            <a:r>
              <a:rPr lang="ru-RU" altLang="ru-RU" sz="1800" i="1" dirty="0">
                <a:solidFill>
                  <a:srgbClr val="000000"/>
                </a:solidFill>
              </a:rPr>
              <a:t>Снизить уровень преступности на 10000 населения до 172 ед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.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 </a:t>
            </a:r>
            <a:endParaRPr lang="ru-RU" altLang="ru-RU" sz="1800" b="1" i="1" dirty="0">
              <a:solidFill>
                <a:srgbClr val="000000"/>
              </a:solidFill>
            </a:endParaRPr>
          </a:p>
        </p:txBody>
      </p:sp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91145" y="476672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07147"/>
              </p:ext>
            </p:extLst>
          </p:nvPr>
        </p:nvGraphicFramePr>
        <p:xfrm>
          <a:off x="242912" y="3920951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4354" y="3915549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251520" y="476672"/>
            <a:ext cx="1671414" cy="13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47664" y="487648"/>
            <a:ext cx="7380329" cy="1346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преступлений, терроризма и экстремизма, повышение антитеррористической защищенности мест массового пребывания людей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106691"/>
              </p:ext>
            </p:extLst>
          </p:nvPr>
        </p:nvGraphicFramePr>
        <p:xfrm>
          <a:off x="176554" y="1844825"/>
          <a:ext cx="8751439" cy="259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3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8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должностных лиц и населения действиям при возникновении чрезвычайных ситуаций мирного и военного времени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8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нештатных аварийно-спасательных формирований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людей на водных объектах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228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первичных мер пожарной безопасности на территории Пермского МО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охраны общественного порядка на территории Пермского МО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153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52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0" y="5310336"/>
            <a:ext cx="878497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безопасного участия детей в дорожном движении»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401252"/>
              </p:ext>
            </p:extLst>
          </p:nvPr>
        </p:nvGraphicFramePr>
        <p:xfrm>
          <a:off x="179512" y="5085184"/>
          <a:ext cx="8748482" cy="1556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2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57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32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143017" y="4497515"/>
            <a:ext cx="878497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</p:spTree>
    <p:extLst>
      <p:ext uri="{BB962C8B-B14F-4D97-AF65-F5344CB8AC3E}">
        <p14:creationId xmlns:p14="http://schemas.microsoft.com/office/powerpoint/2010/main" val="28018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922714" y="596900"/>
            <a:ext cx="7077990" cy="1346200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«Обеспечение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514067"/>
              </p:ext>
            </p:extLst>
          </p:nvPr>
        </p:nvGraphicFramePr>
        <p:xfrm>
          <a:off x="187409" y="2029907"/>
          <a:ext cx="8785100" cy="2335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6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16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68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Профилактика правонарушений, терроризма и экстремизма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56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элементов аппаратно-программного комплекса "Безопасный город"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603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Профилактика преступлений и правонарушений, связанных с незаконным оборотом </a:t>
                      </a:r>
                      <a:r>
                        <a:rPr lang="ru-RU" sz="160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психотропно</a:t>
                      </a: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-активных веществ, на территории Пермского муниципального округа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657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53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94521" y="476672"/>
            <a:ext cx="1728192" cy="13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176554" y="4437112"/>
            <a:ext cx="878497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безопасного участия детей в дорожном движении»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16666"/>
              </p:ext>
            </p:extLst>
          </p:nvPr>
        </p:nvGraphicFramePr>
        <p:xfrm>
          <a:off x="176554" y="5157192"/>
          <a:ext cx="8785100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6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32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4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обучения и информирования учащихся образовательных организаций по вопросам безопасности дорожного движения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6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76686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:a16="http://schemas.microsoft.com/office/drawing/2014/main" xmlns="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6" b="94896" l="10000" r="94750">
                        <a14:foregroundMark x1="26250" y1="11643" x2="39625" y2="6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096344" cy="24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769773" cy="14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69" y="692696"/>
            <a:ext cx="6912768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352196"/>
              </p:ext>
            </p:extLst>
          </p:nvPr>
        </p:nvGraphicFramePr>
        <p:xfrm>
          <a:off x="179511" y="2996952"/>
          <a:ext cx="8712968" cy="3456385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74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Коэффициент отношения предельного объёма муниципального долга к объёму доходов бюджета без учёта утверждённого объёма безвозмездных поступлений и (или) поступлений налоговых доходов по дополнительным нормативам отчислений,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более 10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Рост налогового потенциала в сопоставимых условиях к уровню 2021 года,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2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расходов бюджета округа, в отношении которых осуществлён внутренний финансовый муниципальный контроль,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33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исполнения расходной части бюджета округа, без учета нераспределенных средств резервного фонда, а также целевых средств из бюджетов других уровней,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4" y="1700808"/>
            <a:ext cx="70567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Обеспечение сбалансированности и устойчивости бюджета Пермского муниципального округа,  повышение эффективности и прозрачности управления муниципальными 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финансами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4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" y="548680"/>
            <a:ext cx="1984661" cy="16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720A31-27C8-40B8-913B-B63E730E9060}"/>
              </a:ext>
            </a:extLst>
          </p:cNvPr>
          <p:cNvSpPr txBox="1"/>
          <p:nvPr/>
        </p:nvSpPr>
        <p:spPr>
          <a:xfrm>
            <a:off x="2024992" y="692696"/>
            <a:ext cx="6795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Программы «Управление муниципальными финансами и муниципальным долгом Пермского муниципального  округа»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184634"/>
              </p:ext>
            </p:extLst>
          </p:nvPr>
        </p:nvGraphicFramePr>
        <p:xfrm>
          <a:off x="223796" y="2420888"/>
          <a:ext cx="8640960" cy="160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986638"/>
              </p:ext>
            </p:extLst>
          </p:nvPr>
        </p:nvGraphicFramePr>
        <p:xfrm>
          <a:off x="259703" y="4221088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1075" y="422108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28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1697285" cy="16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Заголовок 1">
            <a:extLst>
              <a:ext uri="{FF2B5EF4-FFF2-40B4-BE49-F238E27FC236}">
                <a16:creationId xmlns:a16="http://schemas.microsoft.com/office/drawing/2014/main" xmlns="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53" y="660385"/>
            <a:ext cx="7606438" cy="62919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10929"/>
              </p:ext>
            </p:extLst>
          </p:nvPr>
        </p:nvGraphicFramePr>
        <p:xfrm>
          <a:off x="305693" y="2566877"/>
          <a:ext cx="8640191" cy="21317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8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15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2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муниципальных служащих администрации Пермского муниципального округа, прошедших обучение,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 реализованных ТОС, инициативными группами, СОНКО, старостами сельских населенных пунктов с привлечением средств из бюджетов разных уровней и (или) внебюджетных источников, ед.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31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граждан, использующих механизм получения муниципальных услуг в электронной форме,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:a16="http://schemas.microsoft.com/office/drawing/2014/main" xmlns="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:a16="http://schemas.microsoft.com/office/drawing/2014/main" xmlns="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788" y="1340768"/>
            <a:ext cx="708769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400" i="1" dirty="0" smtClean="0"/>
              <a:t>Повышение </a:t>
            </a:r>
            <a:r>
              <a:rPr lang="ru-RU" sz="1400" i="1" dirty="0"/>
              <a:t>эффективности муниципального управления в Пермском муниципальном </a:t>
            </a:r>
            <a:r>
              <a:rPr lang="ru-RU" sz="1400" i="1" dirty="0" smtClean="0"/>
              <a:t>округе;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Создание </a:t>
            </a:r>
            <a:r>
              <a:rPr lang="ru-RU" altLang="ru-RU" sz="1400" i="1" dirty="0">
                <a:solidFill>
                  <a:srgbClr val="000000"/>
                </a:solidFill>
              </a:rPr>
              <a:t>условий для совершенствования муниципального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управления; Создание </a:t>
            </a:r>
            <a:r>
              <a:rPr lang="ru-RU" altLang="ru-RU" sz="1400" i="1" dirty="0">
                <a:solidFill>
                  <a:srgbClr val="000000"/>
                </a:solidFill>
              </a:rPr>
              <a:t>условий для участия населения в осуществлении местного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самоуправления; Укрепление </a:t>
            </a:r>
            <a:r>
              <a:rPr lang="ru-RU" altLang="ru-RU" sz="1400" i="1" dirty="0">
                <a:solidFill>
                  <a:srgbClr val="000000"/>
                </a:solidFill>
              </a:rPr>
              <a:t>гражданского единства, гармонизация межнациональных и межконфессиональных отношений в Пермском муниципальном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округе.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764006"/>
              </p:ext>
            </p:extLst>
          </p:nvPr>
        </p:nvGraphicFramePr>
        <p:xfrm>
          <a:off x="251395" y="472514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5693" y="486916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58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47667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муниципального управления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18149"/>
              </p:ext>
            </p:extLst>
          </p:nvPr>
        </p:nvGraphicFramePr>
        <p:xfrm>
          <a:off x="251520" y="1268761"/>
          <a:ext cx="8571234" cy="27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антикоррупционной культуры, образования и воспитания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727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системы муниципального управления Пермского муниципального округа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о деятельности органов местного самоуправления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1262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119,1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6105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Цифровое муниципальное управление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51520" y="3933056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институтов гражданского общества и общественных инициатив»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527335"/>
              </p:ext>
            </p:extLst>
          </p:nvPr>
        </p:nvGraphicFramePr>
        <p:xfrm>
          <a:off x="251520" y="4797152"/>
          <a:ext cx="8571234" cy="188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1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3354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территориального общественного самоуправления и общественных инициатив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051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органов власти и гражданского общества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8205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736" y="692696"/>
            <a:ext cx="867759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</a:t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 межнациональных и межконфессиональных отношений на территории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722162"/>
              </p:ext>
            </p:extLst>
          </p:nvPr>
        </p:nvGraphicFramePr>
        <p:xfrm>
          <a:off x="251520" y="1700808"/>
          <a:ext cx="8571234" cy="160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41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769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межнациональных и межконфессиональных конфликтов на территории Пермского муниципального округа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2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17985" y="3540150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администрации и казенных учреждений Пермского муниципального округа»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11352"/>
              </p:ext>
            </p:extLst>
          </p:nvPr>
        </p:nvGraphicFramePr>
        <p:xfrm>
          <a:off x="252848" y="4509120"/>
          <a:ext cx="8571234" cy="157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1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945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0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48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xmlns="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Доходы бюджета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:a16="http://schemas.microsoft.com/office/drawing/2014/main" xmlns="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51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>
                <a:solidFill>
                  <a:prstClr val="black"/>
                </a:solidFill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xmlns="" id="{BA415771-A7CF-449E-B7CC-78001F776977}"/>
              </a:ext>
            </a:extLst>
          </p:cNvPr>
          <p:cNvSpPr/>
          <p:nvPr/>
        </p:nvSpPr>
        <p:spPr>
          <a:xfrm>
            <a:off x="360828" y="3892903"/>
            <a:ext cx="2614953" cy="2798773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 НДФЛ,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-Акцизы,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-Упрощенная система налогообложения,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-Единый сельскохозяйственный налог,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-Патент,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-Налог на имущество физических лиц,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-Земельный налог,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-Государственная пошлина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xmlns="" id="{2B831D4B-1B28-4173-87E1-A1A753BF7324}"/>
              </a:ext>
            </a:extLst>
          </p:cNvPr>
          <p:cNvSpPr/>
          <p:nvPr/>
        </p:nvSpPr>
        <p:spPr>
          <a:xfrm>
            <a:off x="6303856" y="4293096"/>
            <a:ext cx="2633711" cy="238850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Межбюджетные трансферты, дотации,  субсидии, субвенции  из других бюджетов бюджетной системы РФ, добровольные поступления денежных средств от юридических и физических лиц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xmlns="" id="{3B35B863-6FE5-4FC6-8DE1-D0CD18E468EA}"/>
              </a:ext>
            </a:extLst>
          </p:cNvPr>
          <p:cNvSpPr/>
          <p:nvPr/>
        </p:nvSpPr>
        <p:spPr>
          <a:xfrm>
            <a:off x="3381325" y="4092870"/>
            <a:ext cx="2590800" cy="2570849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-Аренда и продажа имущества и земли,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-Платежи за негативное воздействие на окружающую среду,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-Плата за социальный найм жилья,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-Доходы от оказания платных услуг,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-Штрафы, санкции, возмещение ущерба, </a:t>
            </a:r>
          </a:p>
        </p:txBody>
      </p:sp>
      <p:sp>
        <p:nvSpPr>
          <p:cNvPr id="18" name="Половина рамки 17">
            <a:extLst>
              <a:ext uri="{FF2B5EF4-FFF2-40B4-BE49-F238E27FC236}">
                <a16:creationId xmlns:a16="http://schemas.microsoft.com/office/drawing/2014/main" xmlns="" id="{5CC939C0-E6BE-41A0-B81E-DE30345119BE}"/>
              </a:ext>
            </a:extLst>
          </p:cNvPr>
          <p:cNvSpPr/>
          <p:nvPr/>
        </p:nvSpPr>
        <p:spPr>
          <a:xfrm rot="13459238">
            <a:off x="4332415" y="3186078"/>
            <a:ext cx="648070" cy="657486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:a16="http://schemas.microsoft.com/office/drawing/2014/main" xmlns="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:a16="http://schemas.microsoft.com/office/drawing/2014/main" xmlns="" id="{290E08E1-EBB0-4DD7-924E-5C9F8EA9F488}"/>
              </a:ext>
            </a:extLst>
          </p:cNvPr>
          <p:cNvSpPr/>
          <p:nvPr/>
        </p:nvSpPr>
        <p:spPr>
          <a:xfrm>
            <a:off x="565785" y="2438814"/>
            <a:ext cx="2205038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0" name="TextBox 22">
            <a:extLst>
              <a:ext uri="{FF2B5EF4-FFF2-40B4-BE49-F238E27FC236}">
                <a16:creationId xmlns:a16="http://schemas.microsoft.com/office/drawing/2014/main" xmlns="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6641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:a16="http://schemas.microsoft.com/office/drawing/2014/main" xmlns="" id="{51A35AA9-EC63-4AA3-ADC6-04C966CAFF1A}"/>
              </a:ext>
            </a:extLst>
          </p:cNvPr>
          <p:cNvSpPr/>
          <p:nvPr/>
        </p:nvSpPr>
        <p:spPr>
          <a:xfrm>
            <a:off x="3564925" y="2415967"/>
            <a:ext cx="2225675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2" name="TextBox 23">
            <a:extLst>
              <a:ext uri="{FF2B5EF4-FFF2-40B4-BE49-F238E27FC236}">
                <a16:creationId xmlns:a16="http://schemas.microsoft.com/office/drawing/2014/main" xmlns="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050" y="244349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:a16="http://schemas.microsoft.com/office/drawing/2014/main" xmlns="" id="{94C6E330-0ED5-4D05-A21E-636CB6E87DF0}"/>
              </a:ext>
            </a:extLst>
          </p:cNvPr>
          <p:cNvSpPr/>
          <p:nvPr/>
        </p:nvSpPr>
        <p:spPr>
          <a:xfrm>
            <a:off x="6434138" y="2385804"/>
            <a:ext cx="2241550" cy="1065682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4" name="TextBox 24">
            <a:extLst>
              <a:ext uri="{FF2B5EF4-FFF2-40B4-BE49-F238E27FC236}">
                <a16:creationId xmlns:a16="http://schemas.microsoft.com/office/drawing/2014/main" xmlns="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54" y="2451335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:a16="http://schemas.microsoft.com/office/drawing/2014/main" xmlns="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84" y1="45343" x2="20036" y2="44608"/>
                        <a14:foregroundMark x1="2166" y1="58333" x2="8123" y2="57353"/>
                        <a14:foregroundMark x1="73466" y1="4412" x2="81227" y2="3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" y="617458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04" y="3518683"/>
            <a:ext cx="938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5977"/>
            <a:ext cx="735284" cy="38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6819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" y="390424"/>
            <a:ext cx="1512169" cy="14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01484514"/>
              </p:ext>
            </p:extLst>
          </p:nvPr>
        </p:nvGraphicFramePr>
        <p:xfrm>
          <a:off x="107504" y="1556793"/>
          <a:ext cx="4608512" cy="521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1797173"/>
              </p:ext>
            </p:extLst>
          </p:nvPr>
        </p:nvGraphicFramePr>
        <p:xfrm>
          <a:off x="4353024" y="1905111"/>
          <a:ext cx="4686424" cy="495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8587-CFE2-4803-8BFE-0C62C7B32AD1}" type="slidenum">
              <a:rPr lang="ru-RU" altLang="ru-RU" smtClean="0"/>
              <a:pPr/>
              <a:t>60</a:t>
            </a:fld>
            <a:endParaRPr lang="ru-RU" altLang="ru-RU"/>
          </a:p>
        </p:txBody>
      </p:sp>
      <p:sp>
        <p:nvSpPr>
          <p:cNvPr id="7" name="Левая фигурная скобка 6"/>
          <p:cNvSpPr/>
          <p:nvPr/>
        </p:nvSpPr>
        <p:spPr>
          <a:xfrm rot="5400000">
            <a:off x="2241111" y="1148094"/>
            <a:ext cx="403985" cy="238558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8943" y="1573284"/>
            <a:ext cx="9361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1867"/>
            <a:ext cx="8244408" cy="792088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территориальных управлений и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ТУ Пермского муниципального округа, млн руб.</a:t>
            </a:r>
          </a:p>
        </p:txBody>
      </p:sp>
      <p:sp>
        <p:nvSpPr>
          <p:cNvPr id="14" name="Левая фигурная скобка 13"/>
          <p:cNvSpPr/>
          <p:nvPr/>
        </p:nvSpPr>
        <p:spPr>
          <a:xfrm rot="5400000">
            <a:off x="6557499" y="1122951"/>
            <a:ext cx="416389" cy="244827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7410" y="1341485"/>
            <a:ext cx="4338736" cy="2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бюджет 2022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51776" y="1341485"/>
            <a:ext cx="4338736" cy="2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97642" y="1597013"/>
            <a:ext cx="9361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116,8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F55E518E-C286-4BA6-B52F-3A3088E452AB}"/>
              </a:ext>
            </a:extLst>
          </p:cNvPr>
          <p:cNvCxnSpPr/>
          <p:nvPr/>
        </p:nvCxnSpPr>
        <p:spPr>
          <a:xfrm>
            <a:off x="3635896" y="2101069"/>
            <a:ext cx="1823167" cy="100687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6A8A43-02D3-4941-92FB-A792C49D2F74}"/>
              </a:ext>
            </a:extLst>
          </p:cNvPr>
          <p:cNvSpPr txBox="1"/>
          <p:nvPr/>
        </p:nvSpPr>
        <p:spPr>
          <a:xfrm>
            <a:off x="3985694" y="173627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-14,6%</a:t>
            </a:r>
          </a:p>
        </p:txBody>
      </p:sp>
    </p:spTree>
    <p:extLst>
      <p:ext uri="{BB962C8B-B14F-4D97-AF65-F5344CB8AC3E}">
        <p14:creationId xmlns:p14="http://schemas.microsoft.com/office/powerpoint/2010/main" val="3783042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:a16="http://schemas.microsoft.com/office/drawing/2014/main" xmlns="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764704"/>
            <a:ext cx="4789165" cy="1368152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86383"/>
              </p:ext>
            </p:extLst>
          </p:nvPr>
        </p:nvGraphicFramePr>
        <p:xfrm>
          <a:off x="298666" y="2348880"/>
          <a:ext cx="8569170" cy="413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8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9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3467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консолидирован.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9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учитываемые в нормативе на содержание органов местного самоуправления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258 038,6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262 828,2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56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20 099,2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20 384,4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225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расходы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278 137,8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283 212,6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560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Расчетный норматив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250 102,5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311 501,7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294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расчетного норматива («-» превышение)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-7 936,1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48 673,5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:a16="http://schemas.microsoft.com/office/drawing/2014/main" xmlns="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64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982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62</a:t>
            </a:fld>
            <a:endParaRPr lang="ru-RU" alt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278516"/>
              </p:ext>
            </p:extLst>
          </p:nvPr>
        </p:nvGraphicFramePr>
        <p:xfrm>
          <a:off x="107504" y="692696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6050" b="5593"/>
          <a:stretch/>
        </p:blipFill>
        <p:spPr bwMode="auto">
          <a:xfrm>
            <a:off x="5990551" y="3875905"/>
            <a:ext cx="3059394" cy="271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4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78" y="724885"/>
            <a:ext cx="617728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«Улучшение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жилищных условий граждан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4362230"/>
              </p:ext>
            </p:extLst>
          </p:nvPr>
        </p:nvGraphicFramePr>
        <p:xfrm>
          <a:off x="241994" y="2636912"/>
          <a:ext cx="8629898" cy="1440160"/>
        </p:xfrm>
        <a:graphic>
          <a:graphicData uri="http://schemas.openxmlformats.org/drawingml/2006/table">
            <a:tbl>
              <a:tblPr/>
              <a:tblGrid>
                <a:gridCol w="7407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25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6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аварийного жилищного фонда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2 660,4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63" y="1916832"/>
            <a:ext cx="8623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800" dirty="0"/>
              <a:t>Повышение доступности жилья для граждан, обеспечение безопасных и комфортных условий проживания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pic>
        <p:nvPicPr>
          <p:cNvPr id="37890" name="Picture 2" descr="https://strategy24.ru/images/news/201811/2b8d2969e8a292f807d524dc916c72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731"/>
          <a:stretch/>
        </p:blipFill>
        <p:spPr bwMode="auto">
          <a:xfrm>
            <a:off x="220969" y="525194"/>
            <a:ext cx="2684592" cy="12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904132"/>
              </p:ext>
            </p:extLst>
          </p:nvPr>
        </p:nvGraphicFramePr>
        <p:xfrm>
          <a:off x="179512" y="436510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47964" y="429309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17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550" y="620688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социальной поддержки гражданам в обеспечении жильем»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795622"/>
              </p:ext>
            </p:extLst>
          </p:nvPr>
        </p:nvGraphicFramePr>
        <p:xfrm>
          <a:off x="257345" y="1484784"/>
          <a:ext cx="8571234" cy="165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22482" y="3429000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мероприятий по переселению граждан из аварийного жилищного фонда»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46326"/>
              </p:ext>
            </p:extLst>
          </p:nvPr>
        </p:nvGraphicFramePr>
        <p:xfrm>
          <a:off x="222482" y="4173818"/>
          <a:ext cx="8571234" cy="210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сокращения непригодного для проживания жилищного фонда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294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комфортному проживанию жителей Пермского края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3834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«Обеспечение устойчивого сокращения непригодного для проживания жилищного фонда»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553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83671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 жилищным фондом»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47482"/>
              </p:ext>
            </p:extLst>
          </p:nvPr>
        </p:nvGraphicFramePr>
        <p:xfrm>
          <a:off x="258074" y="1700808"/>
          <a:ext cx="8571234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737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Содержание, ремонт, капитальный ремонт муниципального жилищного фонда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58074" y="3645024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54493"/>
              </p:ext>
            </p:extLst>
          </p:nvPr>
        </p:nvGraphicFramePr>
        <p:xfrm>
          <a:off x="283808" y="4437112"/>
          <a:ext cx="8571234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9639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623183"/>
            <a:ext cx="6959120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коммунального хозяйства 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085600"/>
              </p:ext>
            </p:extLst>
          </p:nvPr>
        </p:nvGraphicFramePr>
        <p:xfrm>
          <a:off x="279864" y="2636912"/>
          <a:ext cx="8612617" cy="1710298"/>
        </p:xfrm>
        <a:graphic>
          <a:graphicData uri="http://schemas.openxmlformats.org/drawingml/2006/table">
            <a:tbl>
              <a:tblPr/>
              <a:tblGrid>
                <a:gridCol w="7392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объектов коммунально-инженерной инфраструктуры, находящейся в муниципальной собственности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Готовность объектов коммунальной инфраструктуры к отопительному периоду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3" y="1412776"/>
            <a:ext cx="6912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</a:t>
            </a:r>
            <a:r>
              <a:rPr lang="ru-RU" altLang="ru-RU" sz="1800" b="1" i="1" dirty="0">
                <a:solidFill>
                  <a:srgbClr val="000000"/>
                </a:solidFill>
              </a:rPr>
              <a:t>Программы: </a:t>
            </a:r>
            <a:r>
              <a:rPr lang="ru-RU" sz="1800" dirty="0"/>
              <a:t>Инфраструктурное обеспечение экономического роста территории, повышение качества предоставляемых коммунальных услуг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696539"/>
              </p:ext>
            </p:extLst>
          </p:nvPr>
        </p:nvGraphicFramePr>
        <p:xfrm>
          <a:off x="179512" y="436510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6" b="91136" l="26172" r="73145">
                        <a14:foregroundMark x1="39453" y1="38920" x2="38574" y2="48476"/>
                        <a14:foregroundMark x1="59277" y1="40582" x2="58301" y2="51662"/>
                        <a14:foregroundMark x1="57617" y1="67036" x2="57617" y2="78116"/>
                        <a14:foregroundMark x1="35156" y1="67313" x2="46680" y2="68560"/>
                        <a14:foregroundMark x1="42578" y1="69529" x2="42383" y2="79086"/>
                        <a14:foregroundMark x1="55664" y1="50693" x2="63770" y2="52632"/>
                        <a14:foregroundMark x1="52734" y1="43767" x2="65332" y2="44737"/>
                        <a14:foregroundMark x1="54492" y1="74377" x2="62402" y2="77839"/>
                        <a14:foregroundMark x1="58105" y1="61634" x2="58594" y2="65789"/>
                        <a14:foregroundMark x1="56055" y1="65097" x2="61719" y2="66343"/>
                        <a14:foregroundMark x1="55859" y1="62881" x2="56543" y2="68283"/>
                        <a14:foregroundMark x1="37012" y1="68006" x2="35840" y2="68283"/>
                        <a14:foregroundMark x1="35645" y1="68283" x2="35645" y2="68283"/>
                        <a14:foregroundMark x1="34961" y1="73961" x2="34961" y2="73961"/>
                        <a14:foregroundMark x1="39648" y1="47922" x2="39648" y2="47922"/>
                        <a14:foregroundMark x1="59863" y1="41136" x2="59863" y2="41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8294" r="26694" b="9069"/>
          <a:stretch/>
        </p:blipFill>
        <p:spPr bwMode="auto">
          <a:xfrm>
            <a:off x="179512" y="476672"/>
            <a:ext cx="1691207" cy="20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9864" y="450912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8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модернизация объектов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коммунально-инженерной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для расширения номенклатуры и повышения качества коммунальных услуг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422076"/>
              </p:ext>
            </p:extLst>
          </p:nvPr>
        </p:nvGraphicFramePr>
        <p:xfrm>
          <a:off x="294929" y="1484784"/>
          <a:ext cx="8571234" cy="263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 связи с отдельными видами преобразования муниципальных образований в Пермском крае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95536" y="4149080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02577"/>
              </p:ext>
            </p:extLst>
          </p:nvPr>
        </p:nvGraphicFramePr>
        <p:xfrm>
          <a:off x="251520" y="5013176"/>
          <a:ext cx="8571234" cy="152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0260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396164"/>
              </p:ext>
            </p:extLst>
          </p:nvPr>
        </p:nvGraphicFramePr>
        <p:xfrm>
          <a:off x="202528" y="2780928"/>
          <a:ext cx="8689952" cy="1267916"/>
        </p:xfrm>
        <a:graphic>
          <a:graphicData uri="http://schemas.openxmlformats.org/drawingml/2006/table">
            <a:tbl>
              <a:tblPr/>
              <a:tblGrid>
                <a:gridCol w="7458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1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автомобильных дорог, находящихся в нормативном состоянии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дорог, находящихся на содержании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км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1838,862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772816"/>
            <a:ext cx="87849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 smtClean="0"/>
              <a:t>Создание </a:t>
            </a:r>
            <a:r>
              <a:rPr lang="ru-RU" sz="1800" i="1" dirty="0"/>
              <a:t>комфортных условий при передвижении по автомобильным дорогам Пермского муниципального </a:t>
            </a:r>
            <a:r>
              <a:rPr lang="ru-RU" sz="1800" i="1" dirty="0" smtClean="0"/>
              <a:t>округа. Повышение </a:t>
            </a:r>
            <a:r>
              <a:rPr lang="ru-RU" sz="1800" i="1" dirty="0"/>
              <a:t>уровня благоустройства Пермского муниципального округа.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104775"/>
              </p:ext>
            </p:extLst>
          </p:nvPr>
        </p:nvGraphicFramePr>
        <p:xfrm>
          <a:off x="211995" y="4208215"/>
          <a:ext cx="8641085" cy="2579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2529" y="421549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9938" name="Picture 2" descr="https://na-dache.pro/uploads/posts/2021-06/1624999556_49-p-blagoustroistvo-foto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2" r="27424" b="19950"/>
          <a:stretch/>
        </p:blipFill>
        <p:spPr bwMode="auto">
          <a:xfrm>
            <a:off x="217050" y="483229"/>
            <a:ext cx="2353685" cy="1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119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 развитие сети автомобильных дорог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54482"/>
              </p:ext>
            </p:extLst>
          </p:nvPr>
        </p:nvGraphicFramePr>
        <p:xfrm>
          <a:off x="303474" y="1340768"/>
          <a:ext cx="8542635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6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автомобильных дорог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автомобильных дорог общего пользования местного значения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мероприятий, направленных на финансовое обеспечение регионального проекта в рамках основного мероприятия Федерального проекта "Дорожная сеть" национального проекта Российской Федерации "Безопасные и качественные автомобильные дороги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95536" y="4149080"/>
            <a:ext cx="8470627" cy="6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«Благоустройство»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908576"/>
              </p:ext>
            </p:extLst>
          </p:nvPr>
        </p:nvGraphicFramePr>
        <p:xfrm>
          <a:off x="294929" y="4725144"/>
          <a:ext cx="8571234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«Формирование комфортной городской среды»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7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12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855663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Прогноз социально-экономического развития Пермского округа 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112183"/>
              </p:ext>
            </p:extLst>
          </p:nvPr>
        </p:nvGraphicFramePr>
        <p:xfrm>
          <a:off x="179511" y="1700213"/>
          <a:ext cx="8784978" cy="4878385"/>
        </p:xfrm>
        <a:graphic>
          <a:graphicData uri="http://schemas.openxmlformats.org/drawingml/2006/table">
            <a:tbl>
              <a:tblPr/>
              <a:tblGrid>
                <a:gridCol w="2605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0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1 факт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оценка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Фонд заработной платы по полному кругу предприятий,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16 478,4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7 886,0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9 836,0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21 502,0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23 243,0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Средняя заработная плата  в экономике района *,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44 588,3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48 869,0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54 440,0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59 503,0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64 917,0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Объем инвестиций в основной капитал*,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992,3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2 722,0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2 660,0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Индекс потребительских цен (среднегодовой)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2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* - по крупным и средним предприятиям округа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5060327"/>
            <a:ext cx="2566245" cy="160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3" l="0" r="100000">
                        <a14:backgroundMark x1="61607" y1="3037" x2="96205" y2="63551"/>
                        <a14:backgroundMark x1="38839" y1="3505" x2="5357" y2="58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3" y="488390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1138" name="Заголовок 3">
            <a:extLst>
              <a:ext uri="{FF2B5EF4-FFF2-40B4-BE49-F238E27FC236}">
                <a16:creationId xmlns:a16="http://schemas.microsoft.com/office/drawing/2014/main" xmlns="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548680"/>
            <a:ext cx="8821737" cy="647700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округа, млн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:a16="http://schemas.microsoft.com/office/drawing/2014/main" xmlns="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03" y="4641726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:a16="http://schemas.microsoft.com/office/drawing/2014/main" xmlns="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4659170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:a16="http://schemas.microsoft.com/office/drawing/2014/main" xmlns="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4643314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:a16="http://schemas.microsoft.com/office/drawing/2014/main" xmlns="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:a16="http://schemas.microsoft.com/office/drawing/2014/main" xmlns="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391479"/>
              </p:ext>
            </p:extLst>
          </p:nvPr>
        </p:nvGraphicFramePr>
        <p:xfrm>
          <a:off x="215502" y="1196753"/>
          <a:ext cx="8722944" cy="336869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80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1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17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2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07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64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25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263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521,9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661,8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631,9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23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округа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района)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164,8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279,4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283,0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бюджетов сельских поселений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159,7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2881" y1="4726" x2="68685" y2="22388"/>
                        <a14:foregroundMark x1="67850" y1="24129" x2="75157" y2="30100"/>
                        <a14:foregroundMark x1="69102" y1="38308" x2="75574" y2="29602"/>
                        <a14:foregroundMark x1="46764" y1="95274" x2="39457" y2="98756"/>
                        <a14:foregroundMark x1="71190" y1="29104" x2="58038" y2="16418"/>
                        <a14:foregroundMark x1="64509" y1="11194" x2="74322" y2="1493"/>
                        <a14:foregroundMark x1="80793" y1="3980" x2="72025" y2="15920"/>
                        <a14:foregroundMark x1="91441" y1="93532" x2="88309" y2="97761"/>
                        <a14:foregroundMark x1="66180" y1="27114" x2="65762" y2="41542"/>
                        <a14:foregroundMark x1="60543" y1="35323" x2="73069" y2="3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4872688"/>
            <a:ext cx="2138725" cy="179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944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24" y="4859788"/>
            <a:ext cx="21209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Номер слайда 18">
            <a:extLst>
              <a:ext uri="{FF2B5EF4-FFF2-40B4-BE49-F238E27FC236}">
                <a16:creationId xmlns:a16="http://schemas.microsoft.com/office/drawing/2014/main" xmlns="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prstClr val="white"/>
                </a:solidFill>
              </a:rPr>
              <a:pPr/>
              <a:t>71</a:t>
            </a:fld>
            <a:endParaRPr lang="ru-RU" altLang="ru-RU" sz="1800">
              <a:solidFill>
                <a:prstClr val="white"/>
              </a:solidFill>
            </a:endParaRPr>
          </a:p>
        </p:txBody>
      </p:sp>
      <p:pic>
        <p:nvPicPr>
          <p:cNvPr id="36866" name="Picture 2" descr="https://xn--24-6kcdjn0djpdug.xn--p1ai/wp-content/uploads/2020/05/2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21780"/>
            <a:ext cx="1964768" cy="15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91430382"/>
              </p:ext>
            </p:extLst>
          </p:nvPr>
        </p:nvGraphicFramePr>
        <p:xfrm>
          <a:off x="251520" y="1772816"/>
          <a:ext cx="8712968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2164" name="TextBox 2">
            <a:extLst>
              <a:ext uri="{FF2B5EF4-FFF2-40B4-BE49-F238E27FC236}">
                <a16:creationId xmlns:a16="http://schemas.microsoft.com/office/drawing/2014/main" xmlns="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516" y="764704"/>
            <a:ext cx="691276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Содержание дорог и благоустройство </a:t>
            </a:r>
            <a:endParaRPr lang="ru-RU" altLang="ru-RU" sz="2400" b="1" dirty="0" smtClean="0">
              <a:solidFill>
                <a:prstClr val="black"/>
              </a:solidFill>
            </a:endParaRPr>
          </a:p>
          <a:p>
            <a:pPr algn="ctr" eaLnBrk="1" hangingPunct="1"/>
            <a:r>
              <a:rPr lang="ru-RU" altLang="ru-RU" sz="2400" b="1" dirty="0" smtClean="0">
                <a:solidFill>
                  <a:prstClr val="black"/>
                </a:solidFill>
              </a:rPr>
              <a:t>в </a:t>
            </a:r>
            <a:r>
              <a:rPr lang="ru-RU" altLang="ru-RU" sz="2400" b="1" dirty="0">
                <a:solidFill>
                  <a:prstClr val="black"/>
                </a:solidFill>
              </a:rPr>
              <a:t>сельских населенных пунктах </a:t>
            </a:r>
            <a:r>
              <a:rPr lang="ru-RU" altLang="ru-RU" sz="2000" b="1" dirty="0">
                <a:solidFill>
                  <a:prstClr val="black"/>
                </a:solidFill>
              </a:rPr>
              <a:t>2023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год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779912" y="3212976"/>
            <a:ext cx="2016224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2900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7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«Охрана окружающей среды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116625"/>
              </p:ext>
            </p:extLst>
          </p:nvPr>
        </p:nvGraphicFramePr>
        <p:xfrm>
          <a:off x="193155" y="3067321"/>
          <a:ext cx="8712968" cy="178692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Пермского муниципального округа, привлеченного к участию в экологической деятельности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ликвидированных несанкционированных свалок к общему числу выявленных несанкционированных свалок на землях общего пользования на территории Пермского муниципального округа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84784"/>
            <a:ext cx="878497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 smtClean="0"/>
              <a:t>Сохранение </a:t>
            </a:r>
            <a:r>
              <a:rPr lang="ru-RU" sz="1600" i="1" dirty="0"/>
              <a:t>достигнутого уровня экологической культуры населения и сохранение природных </a:t>
            </a:r>
            <a:r>
              <a:rPr lang="ru-RU" sz="1600" i="1" dirty="0" smtClean="0"/>
              <a:t>систем. Реализация </a:t>
            </a:r>
            <a:r>
              <a:rPr lang="ru-RU" sz="1600" i="1" dirty="0"/>
              <a:t>мероприятий по снижению негативного воздействия на почвы, восстановлению нарушенных земель, ликвидации несанкционированных свалок в границах муниципального </a:t>
            </a:r>
            <a:r>
              <a:rPr lang="ru-RU" sz="1600" i="1" dirty="0" smtClean="0"/>
              <a:t>образования. Обеспечение </a:t>
            </a:r>
            <a:r>
              <a:rPr lang="ru-RU" sz="1600" i="1" dirty="0"/>
              <a:t>защищенности населения и объектов экономики от негативного воздействия поверхностных вод, повышение эксплуатационной надежности </a:t>
            </a:r>
            <a:r>
              <a:rPr lang="ru-RU" sz="1600" i="1" dirty="0" smtClean="0"/>
              <a:t>ГТС.</a:t>
            </a:r>
            <a:endParaRPr 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711510"/>
              </p:ext>
            </p:extLst>
          </p:nvPr>
        </p:nvGraphicFramePr>
        <p:xfrm>
          <a:off x="179512" y="4941169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2532" y="4832057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9" b="5469"/>
          <a:stretch/>
        </p:blipFill>
        <p:spPr bwMode="auto">
          <a:xfrm>
            <a:off x="179511" y="540688"/>
            <a:ext cx="2517945" cy="9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629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53054"/>
              </p:ext>
            </p:extLst>
          </p:nvPr>
        </p:nvGraphicFramePr>
        <p:xfrm>
          <a:off x="345232" y="1268760"/>
          <a:ext cx="8571234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экологическому образованию и формированию экологической культуры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негативного воздействия на почвы, восстановление нарушенных земель, ликвидация несанкционированных свалок в границах муниципального образования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8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23528" y="3429000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«Развитие водохозяйственного комплекса»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512583"/>
              </p:ext>
            </p:extLst>
          </p:nvPr>
        </p:nvGraphicFramePr>
        <p:xfrm>
          <a:off x="323528" y="4149080"/>
          <a:ext cx="8571234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негативного воздействия поверхностных вод и аварий на гидротехнических сооружениях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8775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608426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8" l="4338" r="100000">
                        <a14:foregroundMark x1="9703" y1="65511" x2="23516" y2="92883"/>
                        <a14:foregroundMark x1="13927" y1="65876" x2="40411" y2="84854"/>
                        <a14:foregroundMark x1="18265" y1="72628" x2="29795" y2="87226"/>
                        <a14:foregroundMark x1="51256" y1="82847" x2="51941" y2="89599"/>
                        <a14:foregroundMark x1="97489" y1="83212" x2="97489" y2="86861"/>
                        <a14:foregroundMark x1="74429" y1="48540" x2="82648" y2="55474"/>
                        <a14:foregroundMark x1="23973" y1="93066" x2="36758" y2="84672"/>
                        <a14:foregroundMark x1="50342" y1="76642" x2="50342" y2="87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323528" y="509788"/>
            <a:ext cx="3394270" cy="20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29" y="620688"/>
            <a:ext cx="6228572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«Экономическое развитие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763183"/>
              </p:ext>
            </p:extLst>
          </p:nvPr>
        </p:nvGraphicFramePr>
        <p:xfrm>
          <a:off x="179511" y="2276872"/>
          <a:ext cx="8779154" cy="2447084"/>
        </p:xfrm>
        <a:graphic>
          <a:graphicData uri="http://schemas.openxmlformats.org/drawingml/2006/table">
            <a:tbl>
              <a:tblPr/>
              <a:tblGrid>
                <a:gridCol w="7535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3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индивидуальных предпринимателей в расчете на 1000 жителей населения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Турпоток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чел.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101 163,0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5146,0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представителей субъектов малого и среднего предпринимательства, вовлеченных к участию в отдельных мероприятиях Программы,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88" y="1585642"/>
            <a:ext cx="8784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Цель Программы: </a:t>
            </a:r>
            <a:r>
              <a:rPr lang="ru-RU" sz="1800" i="1" dirty="0"/>
              <a:t>Создание условий для устойчивого экономического роста Пермского муниципального округа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165995"/>
              </p:ext>
            </p:extLst>
          </p:nvPr>
        </p:nvGraphicFramePr>
        <p:xfrm>
          <a:off x="179512" y="4941169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472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" y="476672"/>
            <a:ext cx="273630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857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86635"/>
              </p:ext>
            </p:extLst>
          </p:nvPr>
        </p:nvGraphicFramePr>
        <p:xfrm>
          <a:off x="345232" y="1268760"/>
          <a:ext cx="8448923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6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 и популяризация предпринимательской деятельности,</a:t>
                      </a:r>
                      <a:r>
                        <a:rPr lang="ru-RU" sz="15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информационная поддержка субъектов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Консультационная поддержка субъектов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привлечения инвестиций в экономику округа субъектами малого и среднего предпринимательства, создание условий для развития добросовестной конкуренции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23528" y="4005064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«Поддержка малого и среднего предпринимательства в сфере туризма в Пермском муниципальном округе»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60678"/>
              </p:ext>
            </p:extLst>
          </p:nvPr>
        </p:nvGraphicFramePr>
        <p:xfrm>
          <a:off x="323528" y="4797152"/>
          <a:ext cx="8470627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5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53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Продвижение туристских ресурсов округа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4269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779087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«Сельское хозяйство и комплексное развитие сельских территорий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51007"/>
              </p:ext>
            </p:extLst>
          </p:nvPr>
        </p:nvGraphicFramePr>
        <p:xfrm>
          <a:off x="218333" y="2852936"/>
          <a:ext cx="8712968" cy="151260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физического объема сельскохозяйственной продукции в хозяйствах всех категорий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Посевные площади сельскохозяйственных культур в хозяйствах всех категорий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30209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29" y="1772816"/>
            <a:ext cx="87849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занятости, доходов и качества жизни сельского населения Пермского муниципального округа,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18212"/>
              </p:ext>
            </p:extLst>
          </p:nvPr>
        </p:nvGraphicFramePr>
        <p:xfrm>
          <a:off x="254274" y="4725144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2329" y="450912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18593" r="264" b="18593"/>
          <a:stretch/>
        </p:blipFill>
        <p:spPr bwMode="auto">
          <a:xfrm>
            <a:off x="182329" y="553437"/>
            <a:ext cx="2805495" cy="113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69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29" y="692696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сельскохозяйственных товаропроизводителей, способствующая повышению эффективности сельскохозяйственного производства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88699"/>
              </p:ext>
            </p:extLst>
          </p:nvPr>
        </p:nvGraphicFramePr>
        <p:xfrm>
          <a:off x="287936" y="1628800"/>
          <a:ext cx="8571234" cy="107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сельскохозяйственных товаропроизводителей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38240" y="2780928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«Комплексное развитие сельских территорий»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85996"/>
              </p:ext>
            </p:extLst>
          </p:nvPr>
        </p:nvGraphicFramePr>
        <p:xfrm>
          <a:off x="237633" y="3501008"/>
          <a:ext cx="8571234" cy="111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развитие сельских территорий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38240" y="486916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524002"/>
              </p:ext>
            </p:extLst>
          </p:nvPr>
        </p:nvGraphicFramePr>
        <p:xfrm>
          <a:off x="249287" y="5517232"/>
          <a:ext cx="8571234" cy="111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083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" y="599492"/>
            <a:ext cx="2651868" cy="14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«Градостроительная политика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06298"/>
              </p:ext>
            </p:extLst>
          </p:nvPr>
        </p:nvGraphicFramePr>
        <p:xfrm>
          <a:off x="211805" y="2566638"/>
          <a:ext cx="8712968" cy="206124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территории Пермского муниципального округа документами стратегического, территориального планирования и градостроительного зонирования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сведений государственной информационной системы обеспечения градостроительной деятельности всем субъектам строительной и градостроительной деятельности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275" y="1340768"/>
            <a:ext cx="69875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инвестиционной привлекательности Пермского муниципального округа и обеспечение эффективного управления территорией посредством стратегического планирования и градостроительной деятельности</a:t>
            </a:r>
            <a:r>
              <a:rPr lang="ru-RU" sz="1800" dirty="0"/>
              <a:t>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00533"/>
              </p:ext>
            </p:extLst>
          </p:nvPr>
        </p:nvGraphicFramePr>
        <p:xfrm>
          <a:off x="254274" y="4797152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325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7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7535" y="3016893"/>
            <a:ext cx="9011382" cy="2003056"/>
            <a:chOff x="-374568" y="1266708"/>
            <a:chExt cx="12445249" cy="1030321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374568" y="1266708"/>
              <a:ext cx="12445249" cy="1030321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2693" y="1332482"/>
              <a:ext cx="11764752" cy="8753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</a:rPr>
                <a:t>Законом Пермского края о бюджете Пермского края на 2023 год и на плановый период 2024 и 2025 годов (</a:t>
              </a:r>
              <a:r>
                <a:rPr lang="en-US" sz="1800" kern="1200" dirty="0">
                  <a:solidFill>
                    <a:schemeClr val="tx1"/>
                  </a:solidFill>
                </a:rPr>
                <a:t>I</a:t>
              </a:r>
              <a:r>
                <a:rPr lang="ru-RU" sz="1800" kern="1200" dirty="0">
                  <a:solidFill>
                    <a:schemeClr val="tx1"/>
                  </a:solidFill>
                </a:rPr>
                <a:t> чтение) установлен дифференцированный норматив отчислений в бюджет Пермского муниципального округа от акцизов на автомобильный и прямогонный бензин, дизельное топливо, моторные масла для дизельных и (или) карбюраторных (</a:t>
              </a:r>
              <a:r>
                <a:rPr lang="ru-RU" sz="1800" kern="1200" dirty="0" err="1">
                  <a:solidFill>
                    <a:schemeClr val="tx1"/>
                  </a:solidFill>
                </a:rPr>
                <a:t>инжекторных</a:t>
              </a:r>
              <a:r>
                <a:rPr lang="ru-RU" sz="1800" kern="1200" dirty="0">
                  <a:solidFill>
                    <a:schemeClr val="tx1"/>
                  </a:solidFill>
                </a:rPr>
                <a:t>) двигателей, производимые на территории Российской Федерации в размере 0,6006 % (2022 г. - 0,5783 %).</a:t>
              </a:r>
              <a:endParaRPr lang="ru-RU" sz="1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460" y="1773672"/>
            <a:ext cx="9036456" cy="1098738"/>
            <a:chOff x="0" y="2592260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36082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10955" y="2592260"/>
              <a:ext cx="6328152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-1"/>
          <a:stretch/>
        </p:blipFill>
        <p:spPr bwMode="auto">
          <a:xfrm>
            <a:off x="163326" y="630837"/>
            <a:ext cx="8836963" cy="98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982" y="1916832"/>
            <a:ext cx="8711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В соответствии с Федеральным законом от 14.07.2022 № 323-ФЗ «О внесении изменений в часть вторую Налогового кодекса Российской Федерации» учтено увеличение ставок по акцизам на нефтепродукты (рост на 1,04%)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7535" y="5191061"/>
            <a:ext cx="9011382" cy="1574481"/>
            <a:chOff x="69632" y="5392637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9632" y="5392637"/>
              <a:ext cx="6750063" cy="13608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72671" y="5392637"/>
              <a:ext cx="6387523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В соответствии с законом Пермского края от 03 октября 2022 г. № 114-ПК «О внесении изменений в Закон Пермского края «О бюджетном процессе в Пермском крае» с 01 января 2023 г. предусмотрено зачисление транспортного налога в бюджет Пермского края, в связи с чем, поступление налога в бюджет Пермского муниципального округа не планируется</a:t>
              </a:r>
              <a:endParaRPr lang="ru-RU" sz="1800" b="0" kern="12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46" y="620688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документов стратегического, территориального планирования, градостроительного зонирования, документации по планировке территории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033664"/>
              </p:ext>
            </p:extLst>
          </p:nvPr>
        </p:nvGraphicFramePr>
        <p:xfrm>
          <a:off x="317797" y="1412776"/>
          <a:ext cx="8571234" cy="1624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документов стратегического, территориального планирования и градостроительного зонирования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документацией по планировке территории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84197" y="3140968"/>
            <a:ext cx="84706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«Ведение государственной информационной системы обеспечения градостроительной деятельности»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29623"/>
              </p:ext>
            </p:extLst>
          </p:nvPr>
        </p:nvGraphicFramePr>
        <p:xfrm>
          <a:off x="284197" y="3717032"/>
          <a:ext cx="8571234" cy="1238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475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государственной информационной системы обеспечения градостроительной деятельности, выдача сведений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16049" y="5013176"/>
            <a:ext cx="86386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муниципальной программы»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062971"/>
              </p:ext>
            </p:extLst>
          </p:nvPr>
        </p:nvGraphicFramePr>
        <p:xfrm>
          <a:off x="317023" y="5589240"/>
          <a:ext cx="8571234" cy="110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128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7412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земельными ресурсами и имуществом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033752"/>
              </p:ext>
            </p:extLst>
          </p:nvPr>
        </p:nvGraphicFramePr>
        <p:xfrm>
          <a:off x="208937" y="2295805"/>
          <a:ext cx="8712968" cy="2463550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плановых показателей по доходам от аренды и приватизации имущества и неналоговым доходам от использования земельных участков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многодетных семей, обеспеченных земельными участками в собственность бесплатно, от числа многодетных семей, поставленных на учет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земельных участков для бизнеса, га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округа,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81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1340768"/>
            <a:ext cx="64115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эффективности управления и распоряжения муниципальным имуществом и земельными ресурсами Пермского муниципального округа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" y="575775"/>
            <a:ext cx="2396884" cy="14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210776"/>
              </p:ext>
            </p:extLst>
          </p:nvPr>
        </p:nvGraphicFramePr>
        <p:xfrm>
          <a:off x="251520" y="4811862"/>
          <a:ext cx="8641085" cy="185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814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220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9912" y="836712"/>
            <a:ext cx="5300263" cy="136815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земельными ресурсами Пермского муниципального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70601"/>
              </p:ext>
            </p:extLst>
          </p:nvPr>
        </p:nvGraphicFramePr>
        <p:xfrm>
          <a:off x="323528" y="2492896"/>
          <a:ext cx="8571234" cy="355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99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земельных участков Пермского муниципального округа, находящихся в государственной собственности, которая не разграничена к реализации, вовлечение земельных участков в оборот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комплексных и кадастровых работ на территории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Изъятие земельных участков для муниципальных нужд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земельных участков для предоставления льготным категориям граждан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Предотвращение распространения и уничтожение борщевика Сосновского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7409" l="880" r="98592">
                        <a14:foregroundMark x1="73504" y1="23628" x2="91373" y2="49390"/>
                        <a14:foregroundMark x1="90845" y1="85518" x2="96831" y2="92226"/>
                        <a14:foregroundMark x1="1673" y1="94817" x2="6954" y2="86280"/>
                        <a14:foregroundMark x1="11884" y1="92835" x2="16461" y2="8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67" b="1"/>
          <a:stretch/>
        </p:blipFill>
        <p:spPr bwMode="auto">
          <a:xfrm>
            <a:off x="107504" y="620688"/>
            <a:ext cx="4032448" cy="151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367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641309"/>
              </p:ext>
            </p:extLst>
          </p:nvPr>
        </p:nvGraphicFramePr>
        <p:xfrm>
          <a:off x="345263" y="1412776"/>
          <a:ext cx="8571234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состава муниципального имущества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муниципального имущества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2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66134" y="54868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«Управление муниципальным имуществом Пермского муниципального округа»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87592"/>
              </p:ext>
            </p:extLst>
          </p:nvPr>
        </p:nvGraphicFramePr>
        <p:xfrm>
          <a:off x="293180" y="4190740"/>
          <a:ext cx="8571234" cy="1470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7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445870" y="345789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</p:spTree>
    <p:extLst>
      <p:ext uri="{BB962C8B-B14F-4D97-AF65-F5344CB8AC3E}">
        <p14:creationId xmlns:p14="http://schemas.microsoft.com/office/powerpoint/2010/main" val="2935543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984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развития и текущих расходов, млн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84</a:t>
            </a:fld>
            <a:endParaRPr lang="ru-RU" alt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02931718"/>
              </p:ext>
            </p:extLst>
          </p:nvPr>
        </p:nvGraphicFramePr>
        <p:xfrm>
          <a:off x="179512" y="1556792"/>
          <a:ext cx="856895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65503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6684051" cy="689742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3" y="1916832"/>
            <a:ext cx="9165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Оснащение оборудованием детских садов с. Фролы, д. Ясыри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17,1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Ремонты МАОУ «Юго-Камская средняя школа» (филиал с. Рождественское), МАДОУ «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Гамовский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детский сад «Мозаика»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- 28,1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Приобретение двух школьных автобусов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11,0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Модернизация школьных систем образования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4,7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 спортзалов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и Кондратовской средних школах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5,7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42267700"/>
              </p:ext>
            </p:extLst>
          </p:nvPr>
        </p:nvGraphicFramePr>
        <p:xfrm>
          <a:off x="-529370" y="1052736"/>
          <a:ext cx="7405626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608099736"/>
              </p:ext>
            </p:extLst>
          </p:nvPr>
        </p:nvGraphicFramePr>
        <p:xfrm>
          <a:off x="179512" y="3841858"/>
          <a:ext cx="7537340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502" y="5157192"/>
            <a:ext cx="8816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Проведение комплексных кадастровых работ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1650 га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) – 2,8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Разработка проектов межевания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29,7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Изъятие земельных участков для муниципальных нужд с целью размещения линейных объектов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Предотвращение распространения и уничтожение борщевика Сосновского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3,2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74" b="99457" l="4403" r="95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40" b="-1042"/>
          <a:stretch/>
        </p:blipFill>
        <p:spPr bwMode="auto">
          <a:xfrm>
            <a:off x="6114432" y="404664"/>
            <a:ext cx="2904788" cy="174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3" b="63373"/>
          <a:stretch/>
        </p:blipFill>
        <p:spPr bwMode="auto">
          <a:xfrm>
            <a:off x="107502" y="3671158"/>
            <a:ext cx="8911717" cy="54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648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2005750"/>
            <a:ext cx="423889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межпоселенческого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ФОК в п. Ферма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5,2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спортивного зала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Бабкинской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средней школы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Устройство и оснащение хоккейной площадки в с.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Курашим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2,1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77959284"/>
              </p:ext>
            </p:extLst>
          </p:nvPr>
        </p:nvGraphicFramePr>
        <p:xfrm>
          <a:off x="-1332656" y="1205105"/>
          <a:ext cx="6457220" cy="272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59499689"/>
              </p:ext>
            </p:extLst>
          </p:nvPr>
        </p:nvGraphicFramePr>
        <p:xfrm>
          <a:off x="2699792" y="4077072"/>
          <a:ext cx="6673244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1" y="4293096"/>
            <a:ext cx="4896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Расселение аварийного жилищного фонда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Култаевской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Заболотской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Савинской сельских территориях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162,5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Переселение п. Таежный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21,9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Предоставление жилых помещений детям-сиротам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16,6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 b="19436"/>
          <a:stretch/>
        </p:blipFill>
        <p:spPr bwMode="auto">
          <a:xfrm>
            <a:off x="5292080" y="1160890"/>
            <a:ext cx="3312368" cy="84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 bwMode="auto">
          <a:xfrm>
            <a:off x="395536" y="3501008"/>
            <a:ext cx="45365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0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761750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494969067"/>
              </p:ext>
            </p:extLst>
          </p:nvPr>
        </p:nvGraphicFramePr>
        <p:xfrm>
          <a:off x="2473206" y="3861048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98274799"/>
              </p:ext>
            </p:extLst>
          </p:nvPr>
        </p:nvGraphicFramePr>
        <p:xfrm>
          <a:off x="-1764704" y="112474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96" b="89100" l="3448" r="100000">
                        <a14:foregroundMark x1="17868" y1="31280" x2="21944" y2="61611"/>
                        <a14:foregroundMark x1="12226" y1="63507" x2="28527" y2="62085"/>
                        <a14:foregroundMark x1="26019" y1="59242" x2="77743" y2="57346"/>
                        <a14:foregroundMark x1="84326" y1="36493" x2="89655" y2="81517"/>
                        <a14:foregroundMark x1="90909" y1="55450" x2="96552" y2="84360"/>
                        <a14:foregroundMark x1="72414" y1="77725" x2="79624" y2="85782"/>
                        <a14:foregroundMark x1="76489" y1="69194" x2="76489" y2="81991"/>
                        <a14:foregroundMark x1="75235" y1="69668" x2="73668" y2="83412"/>
                        <a14:foregroundMark x1="77116" y1="67773" x2="78683" y2="83886"/>
                        <a14:foregroundMark x1="19122" y1="70616" x2="19436" y2="81991"/>
                        <a14:foregroundMark x1="37304" y1="70616" x2="51724" y2="84834"/>
                        <a14:foregroundMark x1="48903" y1="72038" x2="36050" y2="88626"/>
                        <a14:foregroundMark x1="39185" y1="87204" x2="45768" y2="86256"/>
                        <a14:foregroundMark x1="49530" y1="87204" x2="49530" y2="87204"/>
                        <a14:foregroundMark x1="37931" y1="25118" x2="37931" y2="25118"/>
                        <a14:foregroundMark x1="36991" y1="24171" x2="36364" y2="29384"/>
                        <a14:foregroundMark x1="35110" y1="29384" x2="24765" y2="42654"/>
                        <a14:foregroundMark x1="47649" y1="43602" x2="51724" y2="51659"/>
                        <a14:foregroundMark x1="54545" y1="45972" x2="45455" y2="55924"/>
                        <a14:foregroundMark x1="52351" y1="51659" x2="56426" y2="55450"/>
                        <a14:foregroundMark x1="31348" y1="60664" x2="68025" y2="62085"/>
                        <a14:foregroundMark x1="77116" y1="57820" x2="83386" y2="5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 bwMode="auto">
          <a:xfrm>
            <a:off x="7101213" y="260648"/>
            <a:ext cx="1808443" cy="10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3573016"/>
            <a:ext cx="45481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Обеспечение освещением общественных территорий населенных пунктов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19,3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водопровода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с.Култаево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18,4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Сеть наружного противопожарного водоснабжения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д.Кондратово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14,0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Реконструкция водопровода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ур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. Палкино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0,4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Реконструкция системы водоснабжения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п.Юго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-Камский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15,2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842" name="Picture 2" descr="http://www.gorodsharypovo.ru/data/uploads/2019/07/03/i_bSgPLvF.jpe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t="820" r="11540" b="1"/>
          <a:stretch/>
        </p:blipFill>
        <p:spPr bwMode="auto">
          <a:xfrm>
            <a:off x="3707904" y="3347365"/>
            <a:ext cx="1296144" cy="12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7671" y="1196752"/>
            <a:ext cx="4236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 автомобильных дорог протяженностью 34,767 км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319,1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автомобильной дороги «Пермь-Екатеринбург»-Фролы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0,8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Обустройство площадок для размещения контейнеров под ТКО и монтаж освещения территорий в рамках формирования комфортной городской среды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52,4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658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764704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год – 20 000,0 тыс. рублей (0,37%*),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5 000,0 тыс. рублей (0,09%*)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– 5 000,0 тыс. рублей (0,09%*)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8" y="3789040"/>
            <a:ext cx="9001125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2023 -2025 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округа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</a:t>
            </a:r>
            <a:r>
              <a:rPr lang="ru-RU" alt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Муллинская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294 67 90,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feu@permsky.permkrai.ru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5497" y="964418"/>
            <a:ext cx="9028525" cy="2232248"/>
            <a:chOff x="9204" y="141173"/>
            <a:chExt cx="9423843" cy="7661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35361" y="223405"/>
              <a:ext cx="8971527" cy="6016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Законом Пермского края от 03 октября 2022 г. № 114-ПК «О внесении изменений в Закон Пермского края «О бюджетном процессе в Пермском крае» с 01 января 2023 г. предусмотрено зачисление в местные бюджеты налога, взимаемого в связи с применением упрощенной системы налогообложения по дифференцированным нормативам, устанавливаемым законом о бюджете Пермского края. Для Пермского муниципального округа размер норматива отчислений составляет 70 %</a:t>
              </a:r>
              <a:endParaRPr lang="ru-RU" sz="1800" kern="12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497" y="5001402"/>
            <a:ext cx="9028526" cy="1626565"/>
            <a:chOff x="-237023" y="1255013"/>
            <a:chExt cx="12235171" cy="103032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237023" y="1255013"/>
              <a:ext cx="12235171" cy="103032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751" y="1332482"/>
              <a:ext cx="11764752" cy="8753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6096" y="544324"/>
            <a:ext cx="336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Продолжение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454" y="5001403"/>
            <a:ext cx="85421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В соответствии с нормами налогового законодательства, Думой Пермского муниципального округа с 2023 года на территории Пермского муниципального округа установлены местные налоги, в том числе:</a:t>
            </a:r>
          </a:p>
          <a:p>
            <a:pPr algn="just"/>
            <a:r>
              <a:rPr lang="ru-RU" sz="1800" dirty="0">
                <a:latin typeface="+mn-lt"/>
              </a:rPr>
              <a:t>налог на имущество физических лиц;</a:t>
            </a:r>
          </a:p>
          <a:p>
            <a:pPr algn="just"/>
            <a:r>
              <a:rPr lang="ru-RU" sz="1800" dirty="0">
                <a:latin typeface="+mn-lt"/>
              </a:rPr>
              <a:t>земельный налог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5498" y="3356992"/>
            <a:ext cx="9046440" cy="1441852"/>
            <a:chOff x="9204" y="141173"/>
            <a:chExt cx="9423843" cy="766123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19108" y="193731"/>
              <a:ext cx="9084091" cy="6504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Решением Думы Пермского муниципального округа согласована полная замена дотации на выравнивание бюджетной обеспеченности Пермского муниципального округа дополнительным нормативом отчислений от НДФЛ на 2023 год в размере 26,7089 %, на 2024 год в размере 18,3054 %, на 2025 год в размере 18,7259 %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624528"/>
      </p:ext>
    </p:extLst>
  </p:cSld>
  <p:clrMapOvr>
    <a:masterClrMapping/>
  </p:clrMapOvr>
  <p:transition spd="slow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:a16="http://schemas.microsoft.com/office/drawing/2014/main" xmlns="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90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xmlns="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:a16="http://schemas.microsoft.com/office/drawing/2014/main" xmlns="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49940</TotalTime>
  <Words>6533</Words>
  <Application>Microsoft Office PowerPoint</Application>
  <PresentationFormat>Экран (4:3)</PresentationFormat>
  <Paragraphs>1547</Paragraphs>
  <Slides>90</Slides>
  <Notes>48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3" baseType="lpstr">
      <vt:lpstr>Городская</vt:lpstr>
      <vt:lpstr>1_Городская</vt:lpstr>
      <vt:lpstr>Диаграмма Microsoft Excel</vt:lpstr>
      <vt:lpstr>Презентация PowerPoint</vt:lpstr>
      <vt:lpstr>Общая характеристика муниципального образования Пермский муниципальный округ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округа на 2022 - 2025 годы, млн руб.</vt:lpstr>
      <vt:lpstr>Презентация PowerPoint</vt:lpstr>
      <vt:lpstr>Презентация PowerPoint</vt:lpstr>
      <vt:lpstr>Схема межбюджетного регулирования бюджета Пермского муниципального округа </vt:lpstr>
      <vt:lpstr>Презентация PowerPoint</vt:lpstr>
      <vt:lpstr>Динамика доходов бюджета Пермского муниципального округа на 2022-2025 годы</vt:lpstr>
      <vt:lpstr>Структура доходов бюджета  Пермского муниципального округа  на 2022-2023 годы, %</vt:lpstr>
      <vt:lpstr>Структура налоговых и неналоговых доходов бюджета  Пермского муниципального округа на 2023 год, %</vt:lpstr>
      <vt:lpstr>Презентация PowerPoint</vt:lpstr>
      <vt:lpstr>Презентация PowerPoint</vt:lpstr>
      <vt:lpstr>Презентация PowerPoint</vt:lpstr>
      <vt:lpstr>Налоги на совокупный доход  Пермского муниципального округа  на 2022 - 2025 годы, млн руб.</vt:lpstr>
      <vt:lpstr>Налоги на имущество  Пермского муниципального округа  на 2022 - 2025 годы, млн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2023 – 2025 годы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                                           Пермского муниципального округа на 2023 год</vt:lpstr>
      <vt:lpstr>Распределение бюджетных ассигнований по группам видов расходов бюджета на 2022-2023 гг., млн руб.</vt:lpstr>
      <vt:lpstr>Структура расходов бюджета Пермского муниципального округа   на 2022-2023 годы, млн руб.</vt:lpstr>
      <vt:lpstr>Реализация муниципальных программ на 2023 год, млн руб.  </vt:lpstr>
      <vt:lpstr>Презентация PowerPoint</vt:lpstr>
      <vt:lpstr>Презентация PowerPoint</vt:lpstr>
      <vt:lpstr>Программа  «Развитие системы образования  Пермского муниципального округа»</vt:lpstr>
      <vt:lpstr>Презентация PowerPoint</vt:lpstr>
      <vt:lpstr>Презентация PowerPoint</vt:lpstr>
      <vt:lpstr>Подпрограмма «Развитие системы дошкольного общего образования», за счет средств местного бюджета</vt:lpstr>
      <vt:lpstr>Подпрограмма «Развитие системы начального общего, основного общего, среднего общего образования», за счет средств местного бюджета</vt:lpstr>
      <vt:lpstr>Подпрограмма «Образовательная среда нового поколения»  за счет средств местного бюджета</vt:lpstr>
      <vt:lpstr>Подпрограмма «Обеспечение реализации Программы и прочие мероприятия в области образования», за счет средств местного бюджета</vt:lpstr>
      <vt:lpstr>Программа  «Развитие молодежной политики, физической культуры и спорта Пермского муниципального округа»</vt:lpstr>
      <vt:lpstr>Основные мероприятия подпрограммы  «Развитие физической культуры и спорта в Пермском муниципальном округе»</vt:lpstr>
      <vt:lpstr>Программа  «Развитие сферы культуры Пермского муниципального округа»</vt:lpstr>
      <vt:lpstr>Основные мероприятия подпрограммы «Развитие культуры»</vt:lpstr>
      <vt:lpstr>Презентация PowerPoint</vt:lpstr>
      <vt:lpstr>Объемные показатели муниципальных услуг (работ) домов культуры и спорта</vt:lpstr>
      <vt:lpstr>Программа  «Развитие отдельных направлений социальной сферы Пермского муниципального округа»</vt:lpstr>
      <vt:lpstr>Презентация PowerPoint</vt:lpstr>
      <vt:lpstr>Программа  «Обеспечение безопасности населения и территории Пермского муниципального округа»</vt:lpstr>
      <vt:lpstr>Основные мероприятия подпрограммы «Профилактика преступлений, терроризма и экстремизма, повышение антитеррористической защищенности мест массового пребывания людей»</vt:lpstr>
      <vt:lpstr>Основные мероприятия подпрограммы «Обеспечение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граждан»</vt:lpstr>
      <vt:lpstr>Презентация PowerPoint</vt:lpstr>
      <vt:lpstr>Программа  «Управление муниципальными финансами  и муниципальным долгом  Пермского муниципального  округа»</vt:lpstr>
      <vt:lpstr>Презентация PowerPoint</vt:lpstr>
      <vt:lpstr>Программа  «Совершенствование муниципального управления Пермского муниципального округа»</vt:lpstr>
      <vt:lpstr>Основные мероприятия подпрограммы «Организация муниципального управления Пермского муниципального округа»</vt:lpstr>
      <vt:lpstr>Основные мероприятия подпрограммы «Гармонизация межнациональных и межконфессиональных отношений на территории Пермского муниципального округа»</vt:lpstr>
      <vt:lpstr>Расходы на содержание территориальных управлений и  МКУ ТУ Пермского муниципального округа, млн руб.</vt:lpstr>
      <vt:lpstr>Расходы на содержание органов местного самоуправления, тыс. руб.</vt:lpstr>
      <vt:lpstr>Презентация PowerPoint</vt:lpstr>
      <vt:lpstr>Программа  «Улучшение жилищных условий граждан Пермского муниципального округа»</vt:lpstr>
      <vt:lpstr>Основные мероприятия подпрограммы «Оказание социальной поддержки гражданам в обеспечении жильем»</vt:lpstr>
      <vt:lpstr>Основные мероприятия подпрограммы «Управление муниципальным жилищным фондом»</vt:lpstr>
      <vt:lpstr>Программа  «Развитие коммунального хозяйства Пермского муниципального округа»</vt:lpstr>
      <vt:lpstr>Основные мероприятия подпрограммы «Развитие и модернизация объектов коммунально-инженерной инфраструктуры для расширения номенклатуры и повышения качества коммунальных услуг»</vt:lpstr>
      <vt:lpstr>Программа  «Развитие дорожного хозяйства и благоустройство Пермского муниципального округа»</vt:lpstr>
      <vt:lpstr>Основные мероприятия подпрограммы «Совершенствование и развитие сети автомобильных дорог»</vt:lpstr>
      <vt:lpstr>Дорожный фонд Пермского муниципального округа, млн руб.</vt:lpstr>
      <vt:lpstr>Презентация PowerPoint</vt:lpstr>
      <vt:lpstr>Программа  «Охрана окружающей среды Пермского муниципального округа»</vt:lpstr>
      <vt:lpstr>Основные мероприятия подпрограммы «Охрана окружающей среды»</vt:lpstr>
      <vt:lpstr>Презентация PowerPoint</vt:lpstr>
      <vt:lpstr>Программа  «Экономическое развитие Пермского муниципального округа»</vt:lpstr>
      <vt:lpstr>Основные мероприятия подпрограммы «Поддержка малого и среднего предпринимательства»</vt:lpstr>
      <vt:lpstr>Программа  «Сельское хозяйство и комплексное развитие сельских территорий Пермского муниципального округа»</vt:lpstr>
      <vt:lpstr>Основные мероприятия подпрограммы «Поддержка сельскохозяйственных товаропроизводителей, способствующая повышению эффективности сельскохозяйственного производства»</vt:lpstr>
      <vt:lpstr>Программа  «Градостроительная политика Пермского муниципального округа»</vt:lpstr>
      <vt:lpstr>Основные мероприятия подпрограммы «Разработка документов стратегического, территориального планирования, градостроительного зонирования, документации по планировке территории»</vt:lpstr>
      <vt:lpstr>Программа  «Управление земельными ресурсами и имуществом Пермского муниципального округа»</vt:lpstr>
      <vt:lpstr>Основные мероприятия подпрограммы «Управление земельными ресурсами Пермского муниципального округа»</vt:lpstr>
      <vt:lpstr>Презентация PowerPoint</vt:lpstr>
      <vt:lpstr>Бюджет развития и текущих расходов, млн руб.</vt:lpstr>
      <vt:lpstr>Мероприятия развития на 2023 год, млн руб.</vt:lpstr>
      <vt:lpstr>Мероприятия развития на 2023 год, млн руб.</vt:lpstr>
      <vt:lpstr>   Мероприятия развития на 2023 год, млн руб.</vt:lpstr>
      <vt:lpstr>Резервный фонд администрации  2023 год – 20 000,0 тыс. рублей (0,37%*), 2024 год – 5 000,0 тыс. рублей (0,09%*) 2025 год – 5 000,0 тыс. рублей (0,09%*)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294 67 90, 296 26 51,  адрес электронной почты: feu@permsky.permkrai.ru,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Косых Ирина Федоровна</cp:lastModifiedBy>
  <cp:revision>2393</cp:revision>
  <cp:lastPrinted>2022-12-01T11:05:33Z</cp:lastPrinted>
  <dcterms:created xsi:type="dcterms:W3CDTF">2008-02-28T03:10:36Z</dcterms:created>
  <dcterms:modified xsi:type="dcterms:W3CDTF">2022-12-01T11:22:43Z</dcterms:modified>
</cp:coreProperties>
</file>